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media/image3.jpeg" ContentType="image/jpeg"/>
  <Override PartName="/ppt/notesSlides/notesSlide3.xml" ContentType="application/vnd.openxmlformats-officedocument.presentationml.notesSlide+xml"/>
  <Override PartName="/ppt/media/image4.jpeg" ContentType="image/jpeg"/>
  <Override PartName="/ppt/media/image5.jpeg" ContentType="image/jpeg"/>
  <Override PartName="/ppt/notesSlides/notesSlide4.xml" ContentType="application/vnd.openxmlformats-officedocument.presentationml.notesSlide+xml"/>
  <Override PartName="/ppt/media/image6.jpeg" ContentType="image/jpeg"/>
  <Override PartName="/ppt/media/image7.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media1.mp4" ContentType="video/unknown"/>
  <Override PartName="/ppt/media/image8.jpeg" ContentType="image/jpeg"/>
  <Override PartName="/ppt/media/image9.jpeg" ContentType="image/jpeg"/>
  <Override PartName="/ppt/media/media2.mp4" ContentType="video/unknown"/>
  <Override PartName="/ppt/media/media3.mp4" ContentType="video/unknown"/>
  <Override PartName="/ppt/media/media4.mp4" ContentType="video/unknown"/>
  <Override PartName="/ppt/media/media1.wav" ContentType="audio/unknown"/>
  <Override PartName="/ppt/media/media2.wav" ContentType="audio/unknown"/>
  <Override PartName="/ppt/media/media3.wav" ContentType="audio/unknown"/>
  <Override PartName="/ppt/media/media4.wav" ContentType="audio/unknown"/>
  <Override PartName="/ppt/media/media5.wav" ContentType="audio/unknown"/>
  <Override PartName="/ppt/media/media1.mp3" ContentType="audio/unknown"/>
  <Override PartName="/ppt/media/media2.mp3" ContentType="audio/unknown"/>
  <Override PartName="/ppt/media/media3.mp3" ContentType="audio/unknown"/>
  <Override PartName="/ppt/media/media4.mp3" ContentType="audio/unknown"/>
  <Override PartName="/ppt/media/media5.mp3" ContentType="audio/unknown"/>
  <Override PartName="/ppt/media/media6.mp3" ContentType="audio/unknown"/>
  <Override PartName="/ppt/notesSlides/notesSlide8.xml" ContentType="application/vnd.openxmlformats-officedocument.presentationml.notesSlide+xml"/>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4" name="Shape 184"/>
          <p:cNvSpPr/>
          <p:nvPr>
            <p:ph type="sldImg"/>
          </p:nvPr>
        </p:nvSpPr>
        <p:spPr>
          <a:xfrm>
            <a:off x="1143000" y="685800"/>
            <a:ext cx="4572000" cy="3429000"/>
          </a:xfrm>
          <a:prstGeom prst="rect">
            <a:avLst/>
          </a:prstGeom>
        </p:spPr>
        <p:txBody>
          <a:bodyPr/>
          <a:lstStyle/>
          <a:p>
            <a:pPr/>
          </a:p>
        </p:txBody>
      </p:sp>
      <p:sp>
        <p:nvSpPr>
          <p:cNvPr id="185" name="Shape 18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Although primarily considered a motor-related disorder, Parkinso n disease (PD) affects multiple systems, and patients commonly present with accompanying non-motor symptoms, which often start in the prodromal phase. The concept of prodromal PD is supported by the Braak theory (blue box), in which Lewy body pathologies begin in the periphery and olfactory bulb and advance to the brainstem and towards higher brain centres following a predictable caudal-rostral pattern204. During the prodromal stage, when neuronal dysfunction begins, a combination of factors, from an ageing immune system, genes and environment, can create the perfect storm to enable the development and progression of PD pathogenesis. Age-associated alterations in the immune system include immunosenescence and inflammageing as well as an impaired adaptive immune system defined by a decline in naive T cells and B cells and memory cell accumulation and a reduction in T cell receptor and B cell receptor diversity and sensitivity to stimuli13,14,15. These deficiencies contribute to an increase in susceptibility to infection and a type of age-acquired autoimmunity where autoantibodies may begin to appear. There are now multiple lines of evidence that suggest a relationship between environmental stressors, including viral and bacterial exposures, pesticides, diet, and alterations in gut microbiota, and the increased risk of developing PD. Treg cell, regulatory T cell.</a:t>
            </a:r>
          </a:p>
          <a:p>
            <a:pPr/>
          </a:p>
          <a:p>
            <a:pPr/>
            <a:r>
              <a:t>Bradykinesia in Parkinson's disease refers to the slowness of movement that is a hallmark symptom of the condition. It's characterized by a reduced speed and amplitude of movement, particularly when performing repetitive actions.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A schematic that illustrates the key interaction mechanisms between microglia and α-syn in PD: </a:t>
            </a:r>
          </a:p>
          <a:p>
            <a:pPr/>
            <a:r>
              <a:t>Bidirectional interaction between α-syn and microglia. Microglia recognize α-syn aggregates through surface receptors, leading to their internalization. Once inside microglia, impaired clearance mechanisms may result in the accumulation of α-syn, which can then be released, facilitating the propagation of pathological aggregates to neighboring cells. The internalized α-syn triggers microglial activation, resulting in the production and release of pro-inflammatory cytokines, contributing to neuroinflammation. The persistent inflammatory response, alongside the spread of α-syn aggregates, ultimately leads to the degeneration of dopaminergic neurons, a hallmark of PD progression.</a:t>
            </a:r>
          </a:p>
          <a:p>
            <a:pPr/>
          </a:p>
          <a:p>
            <a:pPr/>
            <a:r>
              <a:t>α-Syn propagation to neighboring cells by TNTs and exosomes of microglia. Microglia internalize extracellular α-syn via endocytosis and form early endosomes. The endosomal membrane then invaginates into its lumen and forms multivesicular bodies (MVBs). These mature MVBs are processed by two pathways: the degrative and secretory pathway. Degrative MVBs (dMVBs) fuse with lysosome, leading to degrade α-syn within MVBs; however, secretory MVBs (sMVBs) are fused with plasma membrane and then released into the extracellular space. Additionally, TNTs directly connect adjacent cells, enabling the transfer of α-syn aggregates across cytoplasmic bridges. Together, exosome-mediated and TNT-driven transport enhance the dissemination of α-syn pathology along neural networks, contributing to disease progression.</a:t>
            </a:r>
          </a:p>
          <a:p>
            <a:pPr/>
          </a:p>
          <a:p>
            <a:pPr/>
            <a:r>
              <a:t>The release of exosomes profoundly affects neuronal behavior by acting as messengers, influencing synaptic plasticity, promoting neuronal survival, and modulating gene expression through the transfer of proteins, lipids, and nucleic acids. This intercellular communication is crucial for normal brain function, but altered exosome profiles are also implicated in neurodegenerative diseases like Alzheimer's and Parkinson's, making them potential biomarkers and therapeutic targets. </a:t>
            </a:r>
            <a:r>
              <a:rPr b="1"/>
              <a:t>Altered exosome profiles contribute to Parkinson's disease (PD) by spreading the misfolded alpha-synuclein protein from affected neurons to healthy cells, which promotes disease progression and neuroinflammation.</a:t>
            </a:r>
            <a: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Mechanisms of microglial activation and α-syn degradation in PD. This schematic illustrates the intracellular signaling pathways through which microglia respond to α-syn aggregates, encompassing inflammatory activation, phagocytosis, and autophagy. Recognition of α-syn by microglial surface receptors activates MyD88, leading to the degradation of IκB and activation of NF-κB, which promotes inflammatory gene transcription. In parallel, the NLRP3 inflammasome becomes activated, assembling components such as ASC, NEK7, and caspase-1. Caspase-1 processes pro-IL-1β and pro-IL-18 into their mature, secreted forms (IL-1β and IL-18), further driving the inflammatory response. Activated GSDMD forms membrane pores, inducing pyroptotic cell death, a process implicated in chronic neuroinflammation and neurodegeneration in PD. Microglia degrade α-syn aggregates through phagocytosis and autophagy pathways. α-Syn internalized into phagosomes can undergo LAP, facilitated by the PI3K complex (UVRAG, Beclin-1, Rubicon, Vps34) to form phagolysosome α-syn degradation. Concurrently, the autophagy pathway, regulated by the ULK1 complex and modulated by mTOR and p53, encapsulates α-syn in autophagosomes. These autophagosomes fuse with lysosomes to form autolysosomes, where α-syn is degraded. The LC3 conjugation system (ATG5, ATG12, ATG16) and p62 serve as key components for cargo recognition and delivery. </a:t>
            </a:r>
          </a:p>
          <a:p>
            <a:pPr/>
          </a:p>
          <a:p>
            <a:pPr/>
            <a:r>
              <a:t>The figure highlights inflammatory manifestations that have been identified in patients with Parkinson disease (PD). Intestinal dysbiosis and inflammation (step 1), increases in levels of circulating pro-inflammatory cytokines (step 2), innate and adaptive immune cell activation and changes in frequency (step 3), blood–brain barrier permeability and peripheral immune cell infiltration of the central nervous system (step 4) and neuroinflammation (step 5) are hallmarks of a pro-inflammatory immune phenotype in PD. ROS, reactive oxygen species.</a:t>
            </a:r>
          </a:p>
          <a:p>
            <a:pPr/>
          </a:p>
          <a:p>
            <a:pPr/>
            <a:r>
              <a:t>In Parkinson's disease (PD), both excess calcium (Ca2+) and oxidative stress contribute to the degeneration of dopaminergic neurons by disrupting cellular processes. Excessive Ca2+ influx from extracellular sources, mediated by channels like NMDA receptors, activates enzymes that produce inflammation and free radicals, a key component of oxidative stress. This stress, coupled with mitochondrial dysfunction and iron accumulation, damages DNA and protein, leading to neuron death.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Changes in the cerebello-thalamo-cortical and cholinergic systems significantly impact gait, posture, and cognition in Parkinson's disease (PD), with cholinergic system dysfunctions being particularly linked to gait and balance problems, like falls and freezing, and cognitive deficits, even independent of dopaminergic damage. Specifically, damage to the cholinergic projections from the basal forebrain to the cortex and from the brainstem's pedunculopontine nucleus (PPN) impairs attention and motor control, leading to difficulty with postural adjustments and gait. The cerebellum's role in integrating sensory and motor information, along with its connections to the basal ganglia, further contributes to posture and gait control, with disruptions in this network also affecting the motor symptoms of PD. </a:t>
            </a:r>
          </a:p>
          <a:p>
            <a:pPr/>
          </a:p>
          <a:p>
            <a:pPr/>
            <a:r>
              <a:t>The anatomy of tremor.The basal ganglia and itsconnections are shown in red,</a:t>
            </a:r>
          </a:p>
          <a:p>
            <a:pPr/>
            <a:r>
              <a:t>and the cerebellar system and itsconnections are shown in blue.Modulatory neurotransmitterprojections are shown as dottedblack lines. Anatomical</a:t>
            </a:r>
          </a:p>
          <a:p>
            <a:pPr/>
            <a:r>
              <a:t>connections between basal</a:t>
            </a:r>
          </a:p>
          <a:p>
            <a:pPr/>
            <a:r>
              <a:t>ganglia and the cerebellum are</a:t>
            </a:r>
          </a:p>
          <a:p>
            <a:pPr/>
            <a:r>
              <a:t>shown as dashed yellow lines.</a:t>
            </a:r>
          </a:p>
          <a:p>
            <a:pPr/>
            <a:r>
              <a:t>DA dopamine, GPi internal part</a:t>
            </a:r>
          </a:p>
          <a:p>
            <a:pPr/>
            <a:r>
              <a:t>of the globus pallidus, GPe</a:t>
            </a:r>
          </a:p>
          <a:p>
            <a:pPr/>
            <a:r>
              <a:t>external part of the globus</a:t>
            </a:r>
          </a:p>
          <a:p>
            <a:pPr/>
            <a:r>
              <a:t>pallidus, ILN thalamic</a:t>
            </a:r>
          </a:p>
          <a:p>
            <a:pPr/>
            <a:r>
              <a:t>interlaminar nuclei, IO inferior</a:t>
            </a:r>
          </a:p>
          <a:p>
            <a:pPr/>
            <a:r>
              <a:t>olive, LC locus coeruleus, NE</a:t>
            </a:r>
          </a:p>
          <a:p>
            <a:pPr/>
            <a:r>
              <a:t>norepinephrine, RaN raphe</a:t>
            </a:r>
          </a:p>
          <a:p>
            <a:pPr/>
            <a:r>
              <a:t>nuclei, RN red nucleus, RRA</a:t>
            </a:r>
          </a:p>
          <a:p>
            <a:pPr/>
            <a:r>
              <a:t>retrorubral area, SE serotonin,</a:t>
            </a:r>
          </a:p>
          <a:p>
            <a:pPr/>
            <a:r>
              <a:t>SNc substantia nigra pars</a:t>
            </a:r>
          </a:p>
          <a:p>
            <a:pPr/>
            <a:r>
              <a:t>compacta, STN subthalamic</a:t>
            </a:r>
          </a:p>
          <a:p>
            <a:pPr/>
            <a:r>
              <a:t>nucleus, VLa anterior part of the</a:t>
            </a:r>
          </a:p>
          <a:p>
            <a:pPr/>
            <a:r>
              <a:t>ventrolateral thalamus, VLp</a:t>
            </a:r>
          </a:p>
          <a:p>
            <a:pPr/>
            <a:r>
              <a:t>posterior part of the ventrolateral</a:t>
            </a:r>
          </a:p>
          <a:p>
            <a:pPr/>
            <a:r>
              <a:t>thalamus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Dyskinesia in Parkinson's disease refers to involuntary, uncontrolled, and erratic movements of the face, trunk, or limbs, often described as fidgeting, writhing, or swaying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Dyskinesia in Parkinson's disease refers to involuntary, uncontrolled, and erratic movements of the face, trunk, or limbs, often described as fidgeting, writhing, or swaying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Dyskinesia in Parkinson's disease refers to involuntary, uncontrolled, and erratic movements of the face, trunk, or limbs, often described as fidgeting, writhing, or swaying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p>
            <a:pPr/>
            <a:r>
              <a:t>The GBA gene encodes for the lysosomal enzyme glucocerebrosidase that mediates conversion of glucocerebroside to glucose and ceramide. Heterozygous GBA mutation carriers have an increased risk of developing PD254; GBA mutations are now identified as the most common genetic risk factor for PD255. The PRKN and PINK1 genes are two of the most well-characterized autosomal recessive genes associated with PD256,257. Five missense point mutations, A30P258, E46K259, H50Q260, G51D261 and A53T262, in the α-synuclein encoding gene SNCA may cause autosomal dominant PD. Moreover, duplication and triplication of the α-synuclein gene locus has been described in familial and sporadic PD263 and in dementia with Lewy bodies125,255,264,265. Heterozygous changes in the gene encoding the VPS35 cargo-binding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07" name="Google Shape;51;p13"/>
          <p:cNvSpPr/>
          <p:nvPr/>
        </p:nvSpPr>
        <p:spPr>
          <a:xfrm>
            <a:off x="0" y="4844398"/>
            <a:ext cx="9144000" cy="299101"/>
          </a:xfrm>
          <a:prstGeom prst="rect">
            <a:avLst/>
          </a:prstGeom>
          <a:solidFill>
            <a:srgbClr val="BF5700"/>
          </a:solidFill>
          <a:ln w="12700">
            <a:miter lim="400000"/>
          </a:ln>
        </p:spPr>
        <p:txBody>
          <a:bodyPr lIns="45719" rIns="45719" anchor="ctr"/>
          <a:lstStyle/>
          <a:p>
            <a:pPr algn="ctr">
              <a:defRPr>
                <a:solidFill>
                  <a:srgbClr val="FFFFFF"/>
                </a:solidFill>
              </a:defRPr>
            </a:pPr>
          </a:p>
        </p:txBody>
      </p:sp>
      <p:sp>
        <p:nvSpPr>
          <p:cNvPr id="108" name="Google Shape;55;p13"/>
          <p:cNvSpPr txBox="1"/>
          <p:nvPr/>
        </p:nvSpPr>
        <p:spPr>
          <a:xfrm>
            <a:off x="45724" y="4870839"/>
            <a:ext cx="2162751" cy="24024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000">
                <a:solidFill>
                  <a:srgbClr val="FFFFFF"/>
                </a:solidFill>
                <a:latin typeface="Helvetica Neue"/>
                <a:ea typeface="Helvetica Neue"/>
                <a:cs typeface="Helvetica Neue"/>
                <a:sym typeface="Helvetica Neue"/>
              </a:defRPr>
            </a:lvl1pPr>
          </a:lstStyle>
          <a:p>
            <a:pPr/>
            <a:r>
              <a:t>CS391R: Robot Learning (Fall 2022)</a:t>
            </a:r>
          </a:p>
        </p:txBody>
      </p:sp>
      <p:sp>
        <p:nvSpPr>
          <p:cNvPr id="109" name="Title Text"/>
          <p:cNvSpPr txBox="1"/>
          <p:nvPr>
            <p:ph type="title"/>
          </p:nvPr>
        </p:nvSpPr>
        <p:spPr>
          <a:xfrm>
            <a:off x="311708" y="1089524"/>
            <a:ext cx="8520601" cy="2052600"/>
          </a:xfrm>
          <a:prstGeom prst="rect">
            <a:avLst/>
          </a:prstGeom>
        </p:spPr>
        <p:txBody>
          <a:bodyPr anchor="b"/>
          <a:lstStyle>
            <a:lvl1pPr algn="ctr">
              <a:defRPr sz="5200"/>
            </a:lvl1pPr>
          </a:lstStyle>
          <a:p>
            <a:pPr/>
            <a:r>
              <a:t>Title Text</a:t>
            </a:r>
          </a:p>
        </p:txBody>
      </p:sp>
      <p:sp>
        <p:nvSpPr>
          <p:cNvPr id="110" name="Body Level One…"/>
          <p:cNvSpPr txBox="1"/>
          <p:nvPr>
            <p:ph type="body" sz="quarter" idx="1"/>
          </p:nvPr>
        </p:nvSpPr>
        <p:spPr>
          <a:xfrm>
            <a:off x="311699" y="3203524"/>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11" name="Google Shape;60;p14"/>
          <p:cNvSpPr/>
          <p:nvPr/>
        </p:nvSpPr>
        <p:spPr>
          <a:xfrm>
            <a:off x="0" y="-1"/>
            <a:ext cx="9144000" cy="556202"/>
          </a:xfrm>
          <a:prstGeom prst="rect">
            <a:avLst/>
          </a:prstGeom>
          <a:solidFill>
            <a:srgbClr val="BF5700"/>
          </a:solidFill>
          <a:ln w="12700">
            <a:miter lim="400000"/>
          </a:ln>
        </p:spPr>
        <p:txBody>
          <a:bodyPr lIns="45719" rIns="45719" anchor="ctr"/>
          <a:lstStyle/>
          <a:p>
            <a:pPr algn="ctr">
              <a:defRPr>
                <a:solidFill>
                  <a:srgbClr val="FFFFFF"/>
                </a:solidFill>
              </a:defRPr>
            </a:pPr>
          </a:p>
        </p:txBody>
      </p:sp>
      <p:pic>
        <p:nvPicPr>
          <p:cNvPr id="112" name="Google Shape;61;p14" descr="Google Shape;61;p14"/>
          <p:cNvPicPr>
            <a:picLocks noChangeAspect="1"/>
          </p:cNvPicPr>
          <p:nvPr/>
        </p:nvPicPr>
        <p:blipFill>
          <a:blip r:embed="rId2">
            <a:extLst/>
          </a:blip>
          <a:stretch>
            <a:fillRect/>
          </a:stretch>
        </p:blipFill>
        <p:spPr>
          <a:xfrm>
            <a:off x="7533961" y="85848"/>
            <a:ext cx="1648139" cy="384565"/>
          </a:xfrm>
          <a:prstGeom prst="rect">
            <a:avLst/>
          </a:prstGeom>
          <a:ln w="12700">
            <a:miter lim="400000"/>
          </a:ln>
        </p:spPr>
      </p:pic>
      <p:pic>
        <p:nvPicPr>
          <p:cNvPr id="113" name="Google Shape;62;p14" descr="Google Shape;62;p14"/>
          <p:cNvPicPr>
            <a:picLocks noChangeAspect="1"/>
          </p:cNvPicPr>
          <p:nvPr/>
        </p:nvPicPr>
        <p:blipFill>
          <a:blip r:embed="rId3">
            <a:extLst/>
          </a:blip>
          <a:stretch>
            <a:fillRect/>
          </a:stretch>
        </p:blipFill>
        <p:spPr>
          <a:xfrm>
            <a:off x="166623" y="115050"/>
            <a:ext cx="1941062" cy="326102"/>
          </a:xfrm>
          <a:prstGeom prst="rect">
            <a:avLst/>
          </a:prstGeom>
          <a:ln w="12700">
            <a:miter lim="400000"/>
          </a:ln>
        </p:spPr>
      </p:pic>
      <p:sp>
        <p:nvSpPr>
          <p:cNvPr id="114" name="Google Shape;63;p14"/>
          <p:cNvSpPr/>
          <p:nvPr/>
        </p:nvSpPr>
        <p:spPr>
          <a:xfrm>
            <a:off x="48899" y="4880400"/>
            <a:ext cx="2176502" cy="198001"/>
          </a:xfrm>
          <a:prstGeom prst="rect">
            <a:avLst/>
          </a:prstGeom>
          <a:solidFill>
            <a:srgbClr val="BF5700"/>
          </a:solidFill>
          <a:ln>
            <a:solidFill>
              <a:srgbClr val="BF5700"/>
            </a:solidFill>
          </a:ln>
        </p:spPr>
        <p:txBody>
          <a:bodyPr lIns="45719" rIns="45719" anchor="ctr"/>
          <a:lstStyle/>
          <a:p>
            <a:pPr algn="ctr"/>
          </a:p>
        </p:txBody>
      </p:sp>
      <p:sp>
        <p:nvSpPr>
          <p:cNvPr id="115" name="Slide Number"/>
          <p:cNvSpPr txBox="1"/>
          <p:nvPr>
            <p:ph type="sldNum" sz="quarter" idx="2"/>
          </p:nvPr>
        </p:nvSpPr>
        <p:spPr>
          <a:xfrm>
            <a:off x="8807187" y="4834750"/>
            <a:ext cx="336813" cy="318396"/>
          </a:xfrm>
          <a:prstGeom prst="rect">
            <a:avLst/>
          </a:prstGeom>
        </p:spPr>
        <p:txBody>
          <a:bodyPr>
            <a:spAutoFit/>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22" name="Google Shape;51;p13"/>
          <p:cNvSpPr/>
          <p:nvPr/>
        </p:nvSpPr>
        <p:spPr>
          <a:xfrm>
            <a:off x="0" y="4844398"/>
            <a:ext cx="9144000" cy="299101"/>
          </a:xfrm>
          <a:prstGeom prst="rect">
            <a:avLst/>
          </a:prstGeom>
          <a:solidFill>
            <a:srgbClr val="BF5700"/>
          </a:solidFill>
          <a:ln w="12700">
            <a:miter lim="400000"/>
          </a:ln>
        </p:spPr>
        <p:txBody>
          <a:bodyPr lIns="45719" rIns="45719" anchor="ctr"/>
          <a:lstStyle/>
          <a:p>
            <a:pPr algn="ctr">
              <a:defRPr>
                <a:solidFill>
                  <a:srgbClr val="FFFFFF"/>
                </a:solidFill>
              </a:defRPr>
            </a:pPr>
          </a:p>
        </p:txBody>
      </p:sp>
      <p:sp>
        <p:nvSpPr>
          <p:cNvPr id="123" name="Google Shape;55;p13"/>
          <p:cNvSpPr txBox="1"/>
          <p:nvPr/>
        </p:nvSpPr>
        <p:spPr>
          <a:xfrm>
            <a:off x="45724" y="4870839"/>
            <a:ext cx="2162751" cy="24024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000">
                <a:solidFill>
                  <a:srgbClr val="FFFFFF"/>
                </a:solidFill>
                <a:latin typeface="Helvetica Neue"/>
                <a:ea typeface="Helvetica Neue"/>
                <a:cs typeface="Helvetica Neue"/>
                <a:sym typeface="Helvetica Neue"/>
              </a:defRPr>
            </a:lvl1pPr>
          </a:lstStyle>
          <a:p>
            <a:pPr/>
            <a:r>
              <a:t>CS391R: Robot Learning (Fall 2022)</a:t>
            </a:r>
          </a:p>
        </p:txBody>
      </p:sp>
      <p:sp>
        <p:nvSpPr>
          <p:cNvPr id="124" name="Title Text"/>
          <p:cNvSpPr txBox="1"/>
          <p:nvPr>
            <p:ph type="title"/>
          </p:nvPr>
        </p:nvSpPr>
        <p:spPr>
          <a:xfrm>
            <a:off x="311699" y="285151"/>
            <a:ext cx="8520602" cy="845701"/>
          </a:xfrm>
          <a:prstGeom prst="rect">
            <a:avLst/>
          </a:prstGeom>
        </p:spPr>
        <p:txBody>
          <a:bodyPr anchor="ctr"/>
          <a:lstStyle/>
          <a:p>
            <a:pPr/>
            <a:r>
              <a:t>Title Text</a:t>
            </a:r>
          </a:p>
        </p:txBody>
      </p:sp>
      <p:sp>
        <p:nvSpPr>
          <p:cNvPr id="125" name="Body Level One…"/>
          <p:cNvSpPr txBox="1"/>
          <p:nvPr>
            <p:ph type="body" idx="1"/>
          </p:nvPr>
        </p:nvSpPr>
        <p:spPr>
          <a:xfrm>
            <a:off x="311699" y="1130849"/>
            <a:ext cx="8520602" cy="3438001"/>
          </a:xfrm>
          <a:prstGeom prst="rect">
            <a:avLst/>
          </a:prstGeom>
        </p:spPr>
        <p:txBody>
          <a:bodyPr/>
          <a:lstStyle>
            <a:lvl1pPr>
              <a:buClr>
                <a:srgbClr val="000000"/>
              </a:buClr>
              <a:defRPr>
                <a:solidFill>
                  <a:srgbClr val="000000"/>
                </a:solidFill>
              </a:defRPr>
            </a:lvl1pPr>
            <a:lvl2pPr>
              <a:buClr>
                <a:srgbClr val="000000"/>
              </a:buClr>
              <a:defRPr>
                <a:solidFill>
                  <a:srgbClr val="000000"/>
                </a:solidFill>
              </a:defRPr>
            </a:lvl2pPr>
            <a:lvl3pPr>
              <a:buClr>
                <a:srgbClr val="000000"/>
              </a:buClr>
              <a:defRPr>
                <a:solidFill>
                  <a:srgbClr val="000000"/>
                </a:solidFill>
              </a:defRPr>
            </a:lvl3pPr>
            <a:lvl4pPr>
              <a:buClr>
                <a:srgbClr val="000000"/>
              </a:buClr>
              <a:defRPr>
                <a:solidFill>
                  <a:srgbClr val="000000"/>
                </a:solidFill>
              </a:defRPr>
            </a:lvl4pPr>
            <a:lvl5pPr>
              <a:buClr>
                <a:srgbClr val="000000"/>
              </a:buClr>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26" name="Google Shape;68;p15"/>
          <p:cNvSpPr/>
          <p:nvPr/>
        </p:nvSpPr>
        <p:spPr>
          <a:xfrm>
            <a:off x="48899" y="4880400"/>
            <a:ext cx="2176502" cy="198001"/>
          </a:xfrm>
          <a:prstGeom prst="rect">
            <a:avLst/>
          </a:prstGeom>
          <a:solidFill>
            <a:srgbClr val="BF5700"/>
          </a:solidFill>
          <a:ln>
            <a:solidFill>
              <a:srgbClr val="BF5700"/>
            </a:solidFill>
          </a:ln>
        </p:spPr>
        <p:txBody>
          <a:bodyPr lIns="45719" rIns="45719" anchor="ctr"/>
          <a:lstStyle/>
          <a:p>
            <a:pPr algn="ctr"/>
          </a:p>
        </p:txBody>
      </p:sp>
      <p:sp>
        <p:nvSpPr>
          <p:cNvPr id="127" name="Slide Number"/>
          <p:cNvSpPr txBox="1"/>
          <p:nvPr>
            <p:ph type="sldNum" sz="quarter" idx="2"/>
          </p:nvPr>
        </p:nvSpPr>
        <p:spPr>
          <a:xfrm>
            <a:off x="8726283" y="4817450"/>
            <a:ext cx="379193" cy="367949"/>
          </a:xfrm>
          <a:prstGeom prst="rect">
            <a:avLst/>
          </a:prstGeom>
        </p:spPr>
        <p:txBody>
          <a:bodyPr anchor="t">
            <a:spAutoFit/>
          </a:bodyPr>
          <a:lstStyle>
            <a:lvl1pPr>
              <a:defRPr sz="13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34" name="Title Text"/>
          <p:cNvSpPr txBox="1"/>
          <p:nvPr>
            <p:ph type="title"/>
          </p:nvPr>
        </p:nvSpPr>
        <p:spPr>
          <a:xfrm>
            <a:off x="628650" y="273843"/>
            <a:ext cx="7886700" cy="994174"/>
          </a:xfrm>
          <a:prstGeom prst="rect">
            <a:avLst/>
          </a:prstGeom>
        </p:spPr>
        <p:txBody>
          <a:bodyPr lIns="34289" tIns="34289" rIns="34289" bIns="34289" anchor="ctr"/>
          <a:lstStyle>
            <a:lvl1pPr defTabSz="685800">
              <a:lnSpc>
                <a:spcPct val="90000"/>
              </a:lnSpc>
              <a:defRPr sz="3200">
                <a:latin typeface="Calibri Light"/>
                <a:ea typeface="Calibri Light"/>
                <a:cs typeface="Calibri Light"/>
                <a:sym typeface="Calibri Light"/>
              </a:defRPr>
            </a:lvl1pPr>
          </a:lstStyle>
          <a:p>
            <a:pPr/>
            <a:r>
              <a:t>Title Text</a:t>
            </a:r>
          </a:p>
        </p:txBody>
      </p:sp>
      <p:sp>
        <p:nvSpPr>
          <p:cNvPr id="135" name="Body Level One…"/>
          <p:cNvSpPr txBox="1"/>
          <p:nvPr>
            <p:ph type="body" idx="1"/>
          </p:nvPr>
        </p:nvSpPr>
        <p:spPr>
          <a:xfrm>
            <a:off x="628650" y="1369218"/>
            <a:ext cx="7886700" cy="3263505"/>
          </a:xfrm>
          <a:prstGeom prst="rect">
            <a:avLst/>
          </a:prstGeom>
        </p:spPr>
        <p:txBody>
          <a:bodyPr lIns="34289" tIns="34289" rIns="34289" bIns="34289"/>
          <a:lstStyle>
            <a:lvl1pPr marL="163285" indent="-163285" defTabSz="685800">
              <a:lnSpc>
                <a:spcPct val="90000"/>
              </a:lnSpc>
              <a:spcBef>
                <a:spcPts val="700"/>
              </a:spcBef>
              <a:buClrTx/>
              <a:buSzPct val="100000"/>
              <a:buChar char="•"/>
              <a:defRPr sz="2000">
                <a:solidFill>
                  <a:srgbClr val="000000"/>
                </a:solidFill>
                <a:latin typeface="Calibri"/>
                <a:ea typeface="Calibri"/>
                <a:cs typeface="Calibri"/>
                <a:sym typeface="Calibri"/>
              </a:defRPr>
            </a:lvl1pPr>
            <a:lvl2pPr marL="647700" indent="-190500" defTabSz="685800">
              <a:lnSpc>
                <a:spcPct val="90000"/>
              </a:lnSpc>
              <a:spcBef>
                <a:spcPts val="700"/>
              </a:spcBef>
              <a:buClrTx/>
              <a:buSzPct val="100000"/>
              <a:buChar char="•"/>
              <a:defRPr sz="2000">
                <a:solidFill>
                  <a:srgbClr val="000000"/>
                </a:solidFill>
                <a:latin typeface="Calibri"/>
                <a:ea typeface="Calibri"/>
                <a:cs typeface="Calibri"/>
                <a:sym typeface="Calibri"/>
              </a:defRPr>
            </a:lvl2pPr>
            <a:lvl3pPr marL="1143000" indent="-228600" defTabSz="685800">
              <a:lnSpc>
                <a:spcPct val="90000"/>
              </a:lnSpc>
              <a:spcBef>
                <a:spcPts val="700"/>
              </a:spcBef>
              <a:buClrTx/>
              <a:buSzPct val="100000"/>
              <a:buChar char="•"/>
              <a:defRPr sz="2000">
                <a:solidFill>
                  <a:srgbClr val="000000"/>
                </a:solidFill>
                <a:latin typeface="Calibri"/>
                <a:ea typeface="Calibri"/>
                <a:cs typeface="Calibri"/>
                <a:sym typeface="Calibri"/>
              </a:defRPr>
            </a:lvl3pPr>
            <a:lvl4pPr marL="1625600" indent="-254000" defTabSz="685800">
              <a:lnSpc>
                <a:spcPct val="90000"/>
              </a:lnSpc>
              <a:spcBef>
                <a:spcPts val="700"/>
              </a:spcBef>
              <a:buClrTx/>
              <a:buSzPct val="100000"/>
              <a:buChar char="•"/>
              <a:defRPr sz="2000">
                <a:solidFill>
                  <a:srgbClr val="000000"/>
                </a:solidFill>
                <a:latin typeface="Calibri"/>
                <a:ea typeface="Calibri"/>
                <a:cs typeface="Calibri"/>
                <a:sym typeface="Calibri"/>
              </a:defRPr>
            </a:lvl4pPr>
            <a:lvl5pPr marL="2082800" indent="-254000" defTabSz="685800">
              <a:lnSpc>
                <a:spcPct val="90000"/>
              </a:lnSpc>
              <a:spcBef>
                <a:spcPts val="700"/>
              </a:spcBef>
              <a:buClrTx/>
              <a:buSzPct val="100000"/>
              <a:buChar char="•"/>
              <a:defRPr sz="20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6" name="Slide Number"/>
          <p:cNvSpPr txBox="1"/>
          <p:nvPr>
            <p:ph type="sldNum" sz="quarter" idx="2"/>
          </p:nvPr>
        </p:nvSpPr>
        <p:spPr>
          <a:xfrm>
            <a:off x="8318207" y="4812657"/>
            <a:ext cx="197144" cy="183055"/>
          </a:xfrm>
          <a:prstGeom prst="rect">
            <a:avLst/>
          </a:prstGeom>
        </p:spPr>
        <p:txBody>
          <a:bodyPr lIns="34289" tIns="34289" rIns="34289" bIns="34289">
            <a:spAutoFit/>
          </a:bodyPr>
          <a:lstStyle>
            <a:lvl1pPr defTabSz="6858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3" name="Rectangle 6"/>
          <p:cNvSpPr/>
          <p:nvPr/>
        </p:nvSpPr>
        <p:spPr>
          <a:xfrm>
            <a:off x="0" y="4800600"/>
            <a:ext cx="9144001" cy="342900"/>
          </a:xfrm>
          <a:prstGeom prst="rect">
            <a:avLst/>
          </a:prstGeom>
          <a:solidFill>
            <a:srgbClr val="BD582C"/>
          </a:solidFill>
          <a:ln w="12700">
            <a:miter lim="400000"/>
          </a:ln>
        </p:spPr>
        <p:txBody>
          <a:bodyPr lIns="34289" tIns="34289" rIns="34289" bIns="34289"/>
          <a:lstStyle/>
          <a:p>
            <a:pPr defTabSz="342900">
              <a:defRPr sz="1200">
                <a:latin typeface="Calibri"/>
                <a:ea typeface="Calibri"/>
                <a:cs typeface="Calibri"/>
                <a:sym typeface="Calibri"/>
              </a:defRPr>
            </a:pPr>
          </a:p>
        </p:txBody>
      </p:sp>
      <p:sp>
        <p:nvSpPr>
          <p:cNvPr id="144" name="Rectangle 8"/>
          <p:cNvSpPr/>
          <p:nvPr/>
        </p:nvSpPr>
        <p:spPr>
          <a:xfrm>
            <a:off x="-1" y="4750737"/>
            <a:ext cx="9144003" cy="49499"/>
          </a:xfrm>
          <a:prstGeom prst="rect">
            <a:avLst/>
          </a:prstGeom>
          <a:solidFill>
            <a:srgbClr val="E48312"/>
          </a:solidFill>
          <a:ln w="12700">
            <a:miter lim="400000"/>
          </a:ln>
        </p:spPr>
        <p:txBody>
          <a:bodyPr lIns="34289" tIns="34289" rIns="34289" bIns="34289"/>
          <a:lstStyle/>
          <a:p>
            <a:pPr defTabSz="342900">
              <a:defRPr sz="1200">
                <a:latin typeface="Calibri"/>
                <a:ea typeface="Calibri"/>
                <a:cs typeface="Calibri"/>
                <a:sym typeface="Calibri"/>
              </a:defRPr>
            </a:pPr>
          </a:p>
        </p:txBody>
      </p:sp>
      <p:sp>
        <p:nvSpPr>
          <p:cNvPr id="145" name="Title Text"/>
          <p:cNvSpPr txBox="1"/>
          <p:nvPr>
            <p:ph type="title"/>
          </p:nvPr>
        </p:nvSpPr>
        <p:spPr>
          <a:xfrm>
            <a:off x="822960" y="214952"/>
            <a:ext cx="7543801" cy="1088068"/>
          </a:xfrm>
          <a:prstGeom prst="rect">
            <a:avLst/>
          </a:prstGeom>
        </p:spPr>
        <p:txBody>
          <a:bodyPr lIns="34289" tIns="34289" rIns="34289" bIns="34289" anchor="b"/>
          <a:lstStyle>
            <a:lvl1pPr defTabSz="685800">
              <a:lnSpc>
                <a:spcPct val="85000"/>
              </a:lnSpc>
              <a:defRPr spc="-37" sz="3600">
                <a:solidFill>
                  <a:srgbClr val="404040"/>
                </a:solidFill>
                <a:latin typeface="Calibri Light"/>
                <a:ea typeface="Calibri Light"/>
                <a:cs typeface="Calibri Light"/>
                <a:sym typeface="Calibri Light"/>
              </a:defRPr>
            </a:lvl1pPr>
          </a:lstStyle>
          <a:p>
            <a:pPr/>
            <a:r>
              <a:t>Title Text</a:t>
            </a:r>
          </a:p>
        </p:txBody>
      </p:sp>
      <p:sp>
        <p:nvSpPr>
          <p:cNvPr id="146" name="Body Level One…"/>
          <p:cNvSpPr txBox="1"/>
          <p:nvPr>
            <p:ph type="body" idx="1"/>
          </p:nvPr>
        </p:nvSpPr>
        <p:spPr>
          <a:xfrm>
            <a:off x="822960" y="1384300"/>
            <a:ext cx="7543801" cy="3017521"/>
          </a:xfrm>
          <a:prstGeom prst="rect">
            <a:avLst/>
          </a:prstGeom>
        </p:spPr>
        <p:txBody>
          <a:bodyPr lIns="0" tIns="0" rIns="0" bIns="0"/>
          <a:lstStyle>
            <a:lvl1pPr marL="64007" indent="-64007" defTabSz="685800">
              <a:lnSpc>
                <a:spcPct val="90000"/>
              </a:lnSpc>
              <a:spcBef>
                <a:spcPts val="900"/>
              </a:spcBef>
              <a:buClr>
                <a:srgbClr val="E48312"/>
              </a:buClr>
              <a:buSzPct val="100000"/>
              <a:buFont typeface="Calibri"/>
              <a:buChar char=" "/>
              <a:defRPr sz="1400">
                <a:solidFill>
                  <a:srgbClr val="404040"/>
                </a:solidFill>
                <a:latin typeface="Calibri"/>
                <a:ea typeface="Calibri"/>
                <a:cs typeface="Calibri"/>
                <a:sym typeface="Calibri"/>
              </a:defRPr>
            </a:lvl1pPr>
            <a:lvl2pPr marL="343407" indent="-142239" defTabSz="685800">
              <a:lnSpc>
                <a:spcPct val="90000"/>
              </a:lnSpc>
              <a:spcBef>
                <a:spcPts val="900"/>
              </a:spcBef>
              <a:buClr>
                <a:srgbClr val="E48312"/>
              </a:buClr>
              <a:buSzPct val="100000"/>
              <a:buFont typeface="Calibri"/>
              <a:buChar char="◦"/>
              <a:defRPr sz="1400">
                <a:solidFill>
                  <a:srgbClr val="404040"/>
                </a:solidFill>
                <a:latin typeface="Calibri"/>
                <a:ea typeface="Calibri"/>
                <a:cs typeface="Calibri"/>
                <a:sym typeface="Calibri"/>
              </a:defRPr>
            </a:lvl2pPr>
            <a:lvl3pPr marL="566927" indent="-182879" defTabSz="685800">
              <a:lnSpc>
                <a:spcPct val="90000"/>
              </a:lnSpc>
              <a:spcBef>
                <a:spcPts val="900"/>
              </a:spcBef>
              <a:buClr>
                <a:srgbClr val="E48312"/>
              </a:buClr>
              <a:buSzPct val="100000"/>
              <a:buFont typeface="Calibri"/>
              <a:buChar char="◦"/>
              <a:defRPr sz="1400">
                <a:solidFill>
                  <a:srgbClr val="404040"/>
                </a:solidFill>
                <a:latin typeface="Calibri"/>
                <a:ea typeface="Calibri"/>
                <a:cs typeface="Calibri"/>
                <a:sym typeface="Calibri"/>
              </a:defRPr>
            </a:lvl3pPr>
            <a:lvl4pPr marL="749808" indent="-182880" defTabSz="685800">
              <a:lnSpc>
                <a:spcPct val="90000"/>
              </a:lnSpc>
              <a:spcBef>
                <a:spcPts val="900"/>
              </a:spcBef>
              <a:buClr>
                <a:srgbClr val="E48312"/>
              </a:buClr>
              <a:buSzPct val="100000"/>
              <a:buFont typeface="Calibri"/>
              <a:buChar char="◦"/>
              <a:defRPr sz="1400">
                <a:solidFill>
                  <a:srgbClr val="404040"/>
                </a:solidFill>
                <a:latin typeface="Calibri"/>
                <a:ea typeface="Calibri"/>
                <a:cs typeface="Calibri"/>
                <a:sym typeface="Calibri"/>
              </a:defRPr>
            </a:lvl4pPr>
            <a:lvl5pPr marL="932688" indent="-182880" defTabSz="685800">
              <a:lnSpc>
                <a:spcPct val="90000"/>
              </a:lnSpc>
              <a:spcBef>
                <a:spcPts val="900"/>
              </a:spcBef>
              <a:buClr>
                <a:srgbClr val="E48312"/>
              </a:buClr>
              <a:buSzPct val="100000"/>
              <a:buFont typeface="Calibri"/>
              <a:buChar char="◦"/>
              <a:defRPr sz="1400">
                <a:solidFill>
                  <a:srgbClr val="40404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7" name="Slide Number"/>
          <p:cNvSpPr txBox="1"/>
          <p:nvPr>
            <p:ph type="sldNum" sz="quarter" idx="2"/>
          </p:nvPr>
        </p:nvSpPr>
        <p:spPr>
          <a:xfrm>
            <a:off x="8237967" y="4900131"/>
            <a:ext cx="171396" cy="163260"/>
          </a:xfrm>
          <a:prstGeom prst="rect">
            <a:avLst/>
          </a:prstGeom>
        </p:spPr>
        <p:txBody>
          <a:bodyPr lIns="34289" tIns="34289" rIns="34289" bIns="34289">
            <a:spAutoFit/>
          </a:bodyPr>
          <a:lstStyle>
            <a:lvl1pPr defTabSz="342900">
              <a:defRPr sz="7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4" name="Body Level One…"/>
          <p:cNvSpPr txBox="1"/>
          <p:nvPr>
            <p:ph type="body" sz="quarter" idx="1" hasCustomPrompt="1"/>
          </p:nvPr>
        </p:nvSpPr>
        <p:spPr>
          <a:xfrm>
            <a:off x="452437" y="871537"/>
            <a:ext cx="8239126" cy="376238"/>
          </a:xfrm>
          <a:prstGeom prst="rect">
            <a:avLst/>
          </a:prstGeom>
        </p:spPr>
        <p:txBody>
          <a:bodyPr lIns="17144" tIns="17144" rIns="17144" bIns="17144"/>
          <a:lstStyle>
            <a:lvl1pPr marL="0" indent="0" defTabSz="309562">
              <a:lnSpc>
                <a:spcPct val="100000"/>
              </a:lnSpc>
              <a:buClrTx/>
              <a:buSzTx/>
              <a:buFontTx/>
              <a:buNone/>
              <a:defRPr>
                <a:solidFill>
                  <a:srgbClr val="535860"/>
                </a:solidFill>
                <a:latin typeface="Produkt Extralight"/>
                <a:ea typeface="Produkt Extralight"/>
                <a:cs typeface="Produkt Extralight"/>
                <a:sym typeface="Produkt Extralight"/>
              </a:defRPr>
            </a:lvl1pPr>
            <a:lvl2pPr marL="662939" indent="-205739" defTabSz="309562">
              <a:lnSpc>
                <a:spcPct val="100000"/>
              </a:lnSpc>
              <a:buClrTx/>
              <a:buSzPct val="100000"/>
              <a:buFontTx/>
              <a:buChar char="•"/>
              <a:defRPr>
                <a:solidFill>
                  <a:srgbClr val="535860"/>
                </a:solidFill>
                <a:latin typeface="Produkt Extralight"/>
                <a:ea typeface="Produkt Extralight"/>
                <a:cs typeface="Produkt Extralight"/>
                <a:sym typeface="Produkt Extralight"/>
              </a:defRPr>
            </a:lvl2pPr>
            <a:lvl3pPr marL="1120139" indent="-205739" defTabSz="309562">
              <a:lnSpc>
                <a:spcPct val="100000"/>
              </a:lnSpc>
              <a:buClrTx/>
              <a:buSzPct val="100000"/>
              <a:buFontTx/>
              <a:buChar char="•"/>
              <a:defRPr>
                <a:solidFill>
                  <a:srgbClr val="535860"/>
                </a:solidFill>
                <a:latin typeface="Produkt Extralight"/>
                <a:ea typeface="Produkt Extralight"/>
                <a:cs typeface="Produkt Extralight"/>
                <a:sym typeface="Produkt Extralight"/>
              </a:defRPr>
            </a:lvl3pPr>
            <a:lvl4pPr marL="1577339" indent="-205739" defTabSz="309562">
              <a:lnSpc>
                <a:spcPct val="100000"/>
              </a:lnSpc>
              <a:buClrTx/>
              <a:buSzPct val="100000"/>
              <a:buFontTx/>
              <a:buChar char="•"/>
              <a:defRPr>
                <a:solidFill>
                  <a:srgbClr val="535860"/>
                </a:solidFill>
                <a:latin typeface="Produkt Extralight"/>
                <a:ea typeface="Produkt Extralight"/>
                <a:cs typeface="Produkt Extralight"/>
                <a:sym typeface="Produkt Extralight"/>
              </a:defRPr>
            </a:lvl4pPr>
            <a:lvl5pPr marL="2034539" indent="-205739" defTabSz="309562">
              <a:lnSpc>
                <a:spcPct val="100000"/>
              </a:lnSpc>
              <a:buClrTx/>
              <a:buSzPct val="100000"/>
              <a:buFontTx/>
              <a:buChar char="•"/>
              <a:defRPr>
                <a:solidFill>
                  <a:srgbClr val="535860"/>
                </a:solidFill>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155" name="Slide Title"/>
          <p:cNvSpPr txBox="1"/>
          <p:nvPr>
            <p:ph type="title" hasCustomPrompt="1"/>
          </p:nvPr>
        </p:nvSpPr>
        <p:spPr>
          <a:xfrm>
            <a:off x="452437" y="238125"/>
            <a:ext cx="8239126" cy="633413"/>
          </a:xfrm>
          <a:prstGeom prst="rect">
            <a:avLst/>
          </a:prstGeom>
        </p:spPr>
        <p:txBody>
          <a:bodyPr lIns="19050" tIns="19050" rIns="19050" bIns="19050"/>
          <a:lstStyle>
            <a:lvl1pPr>
              <a:lnSpc>
                <a:spcPct val="90000"/>
              </a:lnSpc>
              <a:defRPr spc="-36" sz="3600">
                <a:solidFill>
                  <a:srgbClr val="535860"/>
                </a:solidFill>
                <a:latin typeface="Produkt Extralight"/>
                <a:ea typeface="Produkt Extralight"/>
                <a:cs typeface="Produkt Extralight"/>
                <a:sym typeface="Produkt Extralight"/>
              </a:defRPr>
            </a:lvl1pPr>
          </a:lstStyle>
          <a:p>
            <a:pPr/>
            <a:r>
              <a:t>Slide Title</a:t>
            </a:r>
          </a:p>
        </p:txBody>
      </p:sp>
      <p:sp>
        <p:nvSpPr>
          <p:cNvPr id="156" name="Body Level One…"/>
          <p:cNvSpPr txBox="1"/>
          <p:nvPr>
            <p:ph type="body" idx="21" hasCustomPrompt="1"/>
          </p:nvPr>
        </p:nvSpPr>
        <p:spPr>
          <a:xfrm>
            <a:off x="452437" y="1593188"/>
            <a:ext cx="8239126" cy="3096006"/>
          </a:xfrm>
          <a:prstGeom prst="rect">
            <a:avLst/>
          </a:prstGeom>
        </p:spPr>
        <p:txBody>
          <a:bodyPr lIns="19050" tIns="19050" rIns="19050" bIns="19050"/>
          <a:lstStyle>
            <a:lvl1pPr marL="160019" indent="-160019" defTabSz="133350">
              <a:lnSpc>
                <a:spcPct val="100000"/>
              </a:lnSpc>
              <a:spcBef>
                <a:spcPts val="1700"/>
              </a:spcBef>
              <a:buClrTx/>
              <a:buSzPct val="100000"/>
              <a:buFontTx/>
              <a:buChar char="•"/>
              <a:defRPr sz="1400">
                <a:solidFill>
                  <a:srgbClr val="535860"/>
                </a:solidFill>
                <a:latin typeface="Graphik Light"/>
                <a:ea typeface="Graphik Light"/>
                <a:cs typeface="Graphik Light"/>
                <a:sym typeface="Graphik Light"/>
              </a:defRPr>
            </a:lvl1pPr>
          </a:lstStyle>
          <a:p>
            <a:pPr/>
            <a:r>
              <a:t>Slide bullet text</a:t>
            </a:r>
          </a:p>
        </p:txBody>
      </p:sp>
      <p:sp>
        <p:nvSpPr>
          <p:cNvPr id="157" name="Slide Number"/>
          <p:cNvSpPr txBox="1"/>
          <p:nvPr>
            <p:ph type="sldNum" sz="quarter" idx="2"/>
          </p:nvPr>
        </p:nvSpPr>
        <p:spPr>
          <a:xfrm>
            <a:off x="8833357" y="4668774"/>
            <a:ext cx="146813" cy="164212"/>
          </a:xfrm>
          <a:prstGeom prst="rect">
            <a:avLst/>
          </a:prstGeom>
        </p:spPr>
        <p:txBody>
          <a:bodyPr lIns="19050" tIns="19050" rIns="19050" bIns="19050" anchor="b">
            <a:spAutoFit/>
          </a:bodyPr>
          <a:lstStyle>
            <a:lvl1pPr defTabSz="219075">
              <a:defRPr sz="700">
                <a:solidFill>
                  <a:srgbClr val="535860"/>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164" name="Title Text"/>
          <p:cNvSpPr txBox="1"/>
          <p:nvPr>
            <p:ph type="title"/>
          </p:nvPr>
        </p:nvSpPr>
        <p:spPr>
          <a:xfrm>
            <a:off x="628650" y="273843"/>
            <a:ext cx="7886700" cy="994174"/>
          </a:xfrm>
          <a:prstGeom prst="rect">
            <a:avLst/>
          </a:prstGeom>
        </p:spPr>
        <p:txBody>
          <a:bodyPr lIns="34275" tIns="34275" rIns="34275" bIns="34275" anchor="ctr"/>
          <a:lstStyle>
            <a:lvl1pPr defTabSz="685800">
              <a:lnSpc>
                <a:spcPct val="90000"/>
              </a:lnSpc>
              <a:defRPr sz="3200">
                <a:latin typeface="Calibri"/>
                <a:ea typeface="Calibri"/>
                <a:cs typeface="Calibri"/>
                <a:sym typeface="Calibri"/>
              </a:defRPr>
            </a:lvl1pPr>
          </a:lstStyle>
          <a:p>
            <a:pPr/>
            <a:r>
              <a:t>Title Text</a:t>
            </a:r>
          </a:p>
        </p:txBody>
      </p:sp>
      <p:sp>
        <p:nvSpPr>
          <p:cNvPr id="165" name="Body Level One…"/>
          <p:cNvSpPr txBox="1"/>
          <p:nvPr>
            <p:ph type="body" idx="1"/>
          </p:nvPr>
        </p:nvSpPr>
        <p:spPr>
          <a:xfrm>
            <a:off x="628650" y="1369218"/>
            <a:ext cx="7886700" cy="3263505"/>
          </a:xfrm>
          <a:prstGeom prst="rect">
            <a:avLst/>
          </a:prstGeom>
        </p:spPr>
        <p:txBody>
          <a:bodyPr lIns="34275" tIns="34275" rIns="34275" bIns="34275"/>
          <a:lstStyle>
            <a:lvl1pPr marL="359228" indent="-244928" defTabSz="685800">
              <a:lnSpc>
                <a:spcPct val="90000"/>
              </a:lnSpc>
              <a:spcBef>
                <a:spcPts val="700"/>
              </a:spcBef>
              <a:buClr>
                <a:srgbClr val="000000"/>
              </a:buClr>
              <a:buSzPts val="2000"/>
              <a:buChar char="•"/>
              <a:defRPr sz="2000">
                <a:solidFill>
                  <a:srgbClr val="000000"/>
                </a:solidFill>
                <a:latin typeface="Calibri"/>
                <a:ea typeface="Calibri"/>
                <a:cs typeface="Calibri"/>
                <a:sym typeface="Calibri"/>
              </a:defRPr>
            </a:lvl1pPr>
            <a:lvl2pPr marL="857250" indent="-285750" defTabSz="685800">
              <a:lnSpc>
                <a:spcPct val="90000"/>
              </a:lnSpc>
              <a:spcBef>
                <a:spcPts val="700"/>
              </a:spcBef>
              <a:buClr>
                <a:srgbClr val="000000"/>
              </a:buClr>
              <a:buSzPts val="2000"/>
              <a:buChar char="•"/>
              <a:defRPr sz="2000">
                <a:solidFill>
                  <a:srgbClr val="000000"/>
                </a:solidFill>
                <a:latin typeface="Calibri"/>
                <a:ea typeface="Calibri"/>
                <a:cs typeface="Calibri"/>
                <a:sym typeface="Calibri"/>
              </a:defRPr>
            </a:lvl2pPr>
            <a:lvl3pPr marL="1371600" indent="-342900" defTabSz="685800">
              <a:lnSpc>
                <a:spcPct val="90000"/>
              </a:lnSpc>
              <a:spcBef>
                <a:spcPts val="700"/>
              </a:spcBef>
              <a:buClr>
                <a:srgbClr val="000000"/>
              </a:buClr>
              <a:buSzPts val="2000"/>
              <a:buChar char="•"/>
              <a:defRPr sz="2000">
                <a:solidFill>
                  <a:srgbClr val="000000"/>
                </a:solidFill>
                <a:latin typeface="Calibri"/>
                <a:ea typeface="Calibri"/>
                <a:cs typeface="Calibri"/>
                <a:sym typeface="Calibri"/>
              </a:defRPr>
            </a:lvl3pPr>
            <a:lvl4pPr marL="1866900" indent="-381000" defTabSz="685800">
              <a:lnSpc>
                <a:spcPct val="90000"/>
              </a:lnSpc>
              <a:spcBef>
                <a:spcPts val="700"/>
              </a:spcBef>
              <a:buClr>
                <a:srgbClr val="000000"/>
              </a:buClr>
              <a:buSzPts val="2000"/>
              <a:buChar char="•"/>
              <a:defRPr sz="2000">
                <a:solidFill>
                  <a:srgbClr val="000000"/>
                </a:solidFill>
                <a:latin typeface="Calibri"/>
                <a:ea typeface="Calibri"/>
                <a:cs typeface="Calibri"/>
                <a:sym typeface="Calibri"/>
              </a:defRPr>
            </a:lvl4pPr>
            <a:lvl5pPr marL="2324100" indent="-381000" defTabSz="685800">
              <a:lnSpc>
                <a:spcPct val="90000"/>
              </a:lnSpc>
              <a:spcBef>
                <a:spcPts val="700"/>
              </a:spcBef>
              <a:buClr>
                <a:srgbClr val="000000"/>
              </a:buClr>
              <a:buSzPts val="2000"/>
              <a:buChar char="•"/>
              <a:defRPr sz="20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xfrm>
            <a:off x="8318237" y="4812672"/>
            <a:ext cx="197114" cy="183025"/>
          </a:xfrm>
          <a:prstGeom prst="rect">
            <a:avLst/>
          </a:prstGeom>
        </p:spPr>
        <p:txBody>
          <a:bodyPr lIns="34275" tIns="34275" rIns="34275" bIns="34275">
            <a:spAutoFit/>
          </a:bodyPr>
          <a:lstStyle>
            <a:lvl1pPr defTabSz="6858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73" name="Google Shape;51;p13"/>
          <p:cNvSpPr/>
          <p:nvPr/>
        </p:nvSpPr>
        <p:spPr>
          <a:xfrm>
            <a:off x="0" y="4844398"/>
            <a:ext cx="9144000" cy="299102"/>
          </a:xfrm>
          <a:prstGeom prst="rect">
            <a:avLst/>
          </a:prstGeom>
          <a:solidFill>
            <a:srgbClr val="BF5700"/>
          </a:solidFill>
          <a:ln w="12700">
            <a:miter lim="400000"/>
          </a:ln>
        </p:spPr>
        <p:txBody>
          <a:bodyPr lIns="45718" tIns="45718" rIns="45718" bIns="45718" anchor="ctr"/>
          <a:lstStyle/>
          <a:p>
            <a:pPr algn="ctr">
              <a:defRPr>
                <a:solidFill>
                  <a:srgbClr val="FFFFFF"/>
                </a:solidFill>
              </a:defRPr>
            </a:pPr>
          </a:p>
        </p:txBody>
      </p:sp>
      <p:sp>
        <p:nvSpPr>
          <p:cNvPr id="174" name="Google Shape;55;p13"/>
          <p:cNvSpPr txBox="1"/>
          <p:nvPr/>
        </p:nvSpPr>
        <p:spPr>
          <a:xfrm>
            <a:off x="45723" y="4870839"/>
            <a:ext cx="2162753" cy="24024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000">
                <a:solidFill>
                  <a:srgbClr val="FFFFFF"/>
                </a:solidFill>
                <a:latin typeface="Helvetica Neue"/>
                <a:ea typeface="Helvetica Neue"/>
                <a:cs typeface="Helvetica Neue"/>
                <a:sym typeface="Helvetica Neue"/>
              </a:defRPr>
            </a:lvl1pPr>
          </a:lstStyle>
          <a:p>
            <a:pPr/>
            <a:r>
              <a:t>CS391R: Robot Learning (Fall 2022)</a:t>
            </a:r>
          </a:p>
        </p:txBody>
      </p:sp>
      <p:sp>
        <p:nvSpPr>
          <p:cNvPr id="175" name="Title Text"/>
          <p:cNvSpPr txBox="1"/>
          <p:nvPr>
            <p:ph type="title"/>
          </p:nvPr>
        </p:nvSpPr>
        <p:spPr>
          <a:xfrm>
            <a:off x="311698" y="285151"/>
            <a:ext cx="8520603" cy="845702"/>
          </a:xfrm>
          <a:prstGeom prst="rect">
            <a:avLst/>
          </a:prstGeom>
        </p:spPr>
        <p:txBody>
          <a:bodyPr lIns="91423" tIns="91423" rIns="91423" bIns="91423" anchor="ctr"/>
          <a:lstStyle/>
          <a:p>
            <a:pPr/>
            <a:r>
              <a:t>Title Text</a:t>
            </a:r>
          </a:p>
        </p:txBody>
      </p:sp>
      <p:sp>
        <p:nvSpPr>
          <p:cNvPr id="176" name="Body Level One…"/>
          <p:cNvSpPr txBox="1"/>
          <p:nvPr>
            <p:ph type="body" idx="1"/>
          </p:nvPr>
        </p:nvSpPr>
        <p:spPr>
          <a:xfrm>
            <a:off x="311698" y="1130848"/>
            <a:ext cx="8520603" cy="3438002"/>
          </a:xfrm>
          <a:prstGeom prst="rect">
            <a:avLst/>
          </a:prstGeom>
        </p:spPr>
        <p:txBody>
          <a:bodyPr lIns="91423" tIns="91423" rIns="91423" bIns="91423"/>
          <a:lstStyle>
            <a:lvl1pPr>
              <a:buClr>
                <a:srgbClr val="000000"/>
              </a:buClr>
              <a:defRPr>
                <a:solidFill>
                  <a:srgbClr val="000000"/>
                </a:solidFill>
              </a:defRPr>
            </a:lvl1pPr>
            <a:lvl2pPr marL="1005114" indent="-408213">
              <a:buClr>
                <a:srgbClr val="000000"/>
              </a:buClr>
              <a:defRPr>
                <a:solidFill>
                  <a:srgbClr val="000000"/>
                </a:solidFill>
              </a:defRPr>
            </a:lvl2pPr>
            <a:lvl3pPr marL="1462314" indent="-408214">
              <a:buClr>
                <a:srgbClr val="000000"/>
              </a:buClr>
              <a:defRPr>
                <a:solidFill>
                  <a:srgbClr val="000000"/>
                </a:solidFill>
              </a:defRPr>
            </a:lvl3pPr>
            <a:lvl4pPr marL="1919514" indent="-408214">
              <a:buClr>
                <a:srgbClr val="000000"/>
              </a:buClr>
              <a:defRPr>
                <a:solidFill>
                  <a:srgbClr val="000000"/>
                </a:solidFill>
              </a:defRPr>
            </a:lvl4pPr>
            <a:lvl5pPr marL="2376714" indent="-408214">
              <a:buClr>
                <a:srgbClr val="000000"/>
              </a:buClr>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77" name="Google Shape;68;p15"/>
          <p:cNvSpPr/>
          <p:nvPr/>
        </p:nvSpPr>
        <p:spPr>
          <a:xfrm>
            <a:off x="48898" y="4880400"/>
            <a:ext cx="2176504" cy="198002"/>
          </a:xfrm>
          <a:prstGeom prst="rect">
            <a:avLst/>
          </a:prstGeom>
          <a:solidFill>
            <a:srgbClr val="BF5700"/>
          </a:solidFill>
          <a:ln>
            <a:solidFill>
              <a:srgbClr val="BF5700"/>
            </a:solidFill>
          </a:ln>
        </p:spPr>
        <p:txBody>
          <a:bodyPr lIns="45718" tIns="45718" rIns="45718" bIns="45718" anchor="ctr"/>
          <a:lstStyle/>
          <a:p>
            <a:pPr algn="ctr"/>
          </a:p>
        </p:txBody>
      </p:sp>
      <p:sp>
        <p:nvSpPr>
          <p:cNvPr id="178" name="Slide Number"/>
          <p:cNvSpPr txBox="1"/>
          <p:nvPr>
            <p:ph type="sldNum" sz="quarter" idx="2"/>
          </p:nvPr>
        </p:nvSpPr>
        <p:spPr>
          <a:xfrm>
            <a:off x="8726286" y="4817450"/>
            <a:ext cx="379190" cy="367947"/>
          </a:xfrm>
          <a:prstGeom prst="rect">
            <a:avLst/>
          </a:prstGeom>
        </p:spPr>
        <p:txBody>
          <a:bodyPr lIns="91423" tIns="91423" rIns="91423" bIns="91423" anchor="t">
            <a:spAutoFit/>
          </a:bodyPr>
          <a:lstStyle>
            <a:lvl1pPr>
              <a:defRPr sz="13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21"/>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21"/>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normAutofit fontScale="100000" lnSpcReduction="0"/>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ynapse.org"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hyperlink" Target="https://www.parkinson.org/understanding-parkinsons/statistics?utm_source=chatgpt.com" TargetMode="External"/><Relationship Id="rId5" Type="http://schemas.openxmlformats.org/officeDocument/2006/relationships/hyperlink" Target="https://pmc.ncbi.nlm.nih.gov/articles/PMC8295043/" TargetMode="External"/><Relationship Id="rId6" Type="http://schemas.openxmlformats.org/officeDocument/2006/relationships/hyperlink" Target="https://pmc.ncbi.nlm.nih.gov/articles/PMC12035419/?utm_source=chatgpt.com" TargetMode="External"/><Relationship Id="rId7" Type="http://schemas.openxmlformats.org/officeDocument/2006/relationships/image" Target="../media/image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 Id="rId3" Type="http://schemas.openxmlformats.org/officeDocument/2006/relationships/image" Target="../media/image4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jpe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9.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gif"/><Relationship Id="rId3" Type="http://schemas.openxmlformats.org/officeDocument/2006/relationships/image" Target="../media/image41.png"/><Relationship Id="rId4" Type="http://schemas.openxmlformats.org/officeDocument/2006/relationships/video" Target="../media/media2.mp4"/><Relationship Id="rId5" Type="http://schemas.microsoft.com/office/2007/relationships/media" Target="../media/media2.mp4"/><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video" Target="../media/media3.mp4"/><Relationship Id="rId9" Type="http://schemas.microsoft.com/office/2007/relationships/media" Target="../media/media3.mp4"/><Relationship Id="rId10" Type="http://schemas.openxmlformats.org/officeDocument/2006/relationships/image" Target="../media/image45.png"/><Relationship Id="rId11" Type="http://schemas.openxmlformats.org/officeDocument/2006/relationships/video" Target="../media/media4.mp4"/><Relationship Id="rId12" Type="http://schemas.microsoft.com/office/2007/relationships/media" Target="../media/media4.mp4"/><Relationship Id="rId13" Type="http://schemas.openxmlformats.org/officeDocument/2006/relationships/image" Target="../media/image4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doi.org/10.3390/s20205963" TargetMode="External"/><Relationship Id="rId3" Type="http://schemas.openxmlformats.org/officeDocument/2006/relationships/hyperlink" Target="https://doi.org/10.1016/j.artmed.2024.103059"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mdpi.com/1424-8220/20/20/5963" TargetMode="External"/><Relationship Id="rId3" Type="http://schemas.openxmlformats.org/officeDocument/2006/relationships/hyperlink" Target="https://e-learning.kku.ac.th/file.php/2024/current_topics/Arm_swing_in_PD.pdf" TargetMode="External"/><Relationship Id="rId4" Type="http://schemas.openxmlformats.org/officeDocument/2006/relationships/hyperlink" Target="https://pmc.ncbi.nlm.nih.gov/articles/PMC3552037/" TargetMode="External"/><Relationship Id="rId5" Type="http://schemas.openxmlformats.org/officeDocument/2006/relationships/hyperlink" Target="https://pmc.ncbi.nlm.nih.gov/articles/PMC7020741/" TargetMode="External"/><Relationship Id="rId6" Type="http://schemas.openxmlformats.org/officeDocument/2006/relationships/hyperlink" Target="https://pubmed.ncbi.nlm.nih.gov/28433867/"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png"/><Relationship Id="rId3" Type="http://schemas.openxmlformats.org/officeDocument/2006/relationships/image" Target="../media/image4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png"/><Relationship Id="rId3" Type="http://schemas.openxmlformats.org/officeDocument/2006/relationships/image" Target="../media/image4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1.png"/><Relationship Id="rId3" Type="http://schemas.openxmlformats.org/officeDocument/2006/relationships/image" Target="../media/image4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audio" Target="../media/media1.wav"/><Relationship Id="rId7" Type="http://schemas.microsoft.com/office/2007/relationships/media" Target="../media/media1.wav"/><Relationship Id="rId8" Type="http://schemas.openxmlformats.org/officeDocument/2006/relationships/image" Target="../media/image65.png"/><Relationship Id="rId9" Type="http://schemas.openxmlformats.org/officeDocument/2006/relationships/audio" Target="../media/media2.wav"/><Relationship Id="rId10" Type="http://schemas.microsoft.com/office/2007/relationships/media" Target="../media/media2.wav"/><Relationship Id="rId11" Type="http://schemas.openxmlformats.org/officeDocument/2006/relationships/audio" Target="../media/media3.wav"/><Relationship Id="rId12" Type="http://schemas.microsoft.com/office/2007/relationships/media" Target="../media/media3.wav"/><Relationship Id="rId13" Type="http://schemas.openxmlformats.org/officeDocument/2006/relationships/audio" Target="../media/media4.wav"/><Relationship Id="rId14" Type="http://schemas.microsoft.com/office/2007/relationships/media" Target="../media/media4.wav"/></Relationships>

</file>

<file path=ppt/slides/_rels/slide3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audio" Target="../media/media5.wav"/><Relationship Id="rId10" Type="http://schemas.microsoft.com/office/2007/relationships/media" Target="../media/media5.wav"/><Relationship Id="rId11" Type="http://schemas.openxmlformats.org/officeDocument/2006/relationships/image" Target="../media/image65.png"/><Relationship Id="rId12" Type="http://schemas.openxmlformats.org/officeDocument/2006/relationships/audio" Target="../media/media1.mp3"/><Relationship Id="rId13" Type="http://schemas.microsoft.com/office/2007/relationships/media" Target="../media/media1.mp3"/><Relationship Id="rId14" Type="http://schemas.openxmlformats.org/officeDocument/2006/relationships/audio" Target="../media/media2.mp3"/><Relationship Id="rId15" Type="http://schemas.microsoft.com/office/2007/relationships/media" Target="../media/media2.mp3"/><Relationship Id="rId16" Type="http://schemas.openxmlformats.org/officeDocument/2006/relationships/audio" Target="../media/media3.mp3"/><Relationship Id="rId17" Type="http://schemas.microsoft.com/office/2007/relationships/media" Target="../media/media3.mp3"/><Relationship Id="rId18" Type="http://schemas.openxmlformats.org/officeDocument/2006/relationships/audio" Target="../media/media4.mp3"/><Relationship Id="rId19" Type="http://schemas.microsoft.com/office/2007/relationships/media" Target="../media/media4.mp3"/><Relationship Id="rId20" Type="http://schemas.openxmlformats.org/officeDocument/2006/relationships/audio" Target="../media/media5.mp3"/><Relationship Id="rId21" Type="http://schemas.microsoft.com/office/2007/relationships/media" Target="../media/media5.mp3"/><Relationship Id="rId22" Type="http://schemas.openxmlformats.org/officeDocument/2006/relationships/audio" Target="../media/media6.mp3"/><Relationship Id="rId23" Type="http://schemas.microsoft.com/office/2007/relationships/media" Target="../media/media6.mp3"/></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pmc.ncbi.nlm.nih.gov/articles/PMC11642439/?utm_source=chatgpt.com" TargetMode="External"/><Relationship Id="rId4" Type="http://schemas.openxmlformats.org/officeDocument/2006/relationships/hyperlink" Target="https://www.nature.com/articles/s41577-022-00684-6?utm_source=chatgpt.com" TargetMode="External"/><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6.png"/><Relationship Id="rId3" Type="http://schemas.openxmlformats.org/officeDocument/2006/relationships/image" Target="../media/image7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127.0.0.1:8050/"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jpeg"/><Relationship Id="rId4" Type="http://schemas.openxmlformats.org/officeDocument/2006/relationships/image" Target="../media/image5.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g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g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pmc.ncbi.nlm.nih.gov/articles/PMC11256459/?utm_source=chatgpt.com" TargetMode="External"/><Relationship Id="rId4" Type="http://schemas.openxmlformats.org/officeDocument/2006/relationships/hyperlink" Target="https://pubmed.ncbi.nlm.nih.gov/23893097/?utm_source=chatgpt.com" TargetMode="External"/><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9.png"/><Relationship Id="rId9" Type="http://schemas.openxmlformats.org/officeDocument/2006/relationships/image" Target="../media/image6.jpeg"/><Relationship Id="rId10" Type="http://schemas.openxmlformats.org/officeDocument/2006/relationships/image" Target="../media/image7.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Google Shape;74;p16"/>
          <p:cNvSpPr txBox="1"/>
          <p:nvPr>
            <p:ph type="title"/>
          </p:nvPr>
        </p:nvSpPr>
        <p:spPr>
          <a:xfrm>
            <a:off x="311699" y="681454"/>
            <a:ext cx="8520602" cy="1120801"/>
          </a:xfrm>
          <a:prstGeom prst="rect">
            <a:avLst/>
          </a:prstGeom>
        </p:spPr>
        <p:txBody>
          <a:bodyPr/>
          <a:lstStyle/>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764">
                <a:latin typeface="Comic Sans MS"/>
                <a:ea typeface="Comic Sans MS"/>
                <a:cs typeface="Comic Sans MS"/>
                <a:sym typeface="Comic Sans MS"/>
              </a:defRPr>
            </a:pPr>
            <a:r>
              <a:t>Actionably Intelligent D</a:t>
            </a:r>
            <a:r>
              <a:rPr b="1"/>
              <a:t>ifferential Diagnosis</a:t>
            </a:r>
            <a:r>
              <a:t> of the Prevalent Mechanisms of Neurological Disorder of Parkinson’s Patients, </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764">
                <a:latin typeface="Comic Sans MS"/>
                <a:ea typeface="Comic Sans MS"/>
                <a:cs typeface="Comic Sans MS"/>
                <a:sym typeface="Comic Sans MS"/>
              </a:defRPr>
            </a:pPr>
            <a:r>
              <a:t>for I</a:t>
            </a:r>
            <a:r>
              <a:rPr b="1"/>
              <a:t>ndividualized  Intervention and</a:t>
            </a:r>
            <a:r>
              <a:t> T</a:t>
            </a:r>
            <a:r>
              <a:rPr b="1"/>
              <a:t>reatment</a:t>
            </a:r>
            <a:r>
              <a:t> of </a:t>
            </a:r>
            <a:r>
              <a:t>Parkinson's Disease</a:t>
            </a:r>
          </a:p>
        </p:txBody>
      </p:sp>
      <p:sp>
        <p:nvSpPr>
          <p:cNvPr id="188" name="Google Shape;75;p16"/>
          <p:cNvSpPr txBox="1"/>
          <p:nvPr>
            <p:ph type="body" sz="half" idx="1"/>
          </p:nvPr>
        </p:nvSpPr>
        <p:spPr>
          <a:xfrm>
            <a:off x="203061" y="1828070"/>
            <a:ext cx="8520601" cy="1843652"/>
          </a:xfrm>
          <a:prstGeom prst="rect">
            <a:avLst/>
          </a:prstGeom>
        </p:spPr>
        <p:txBody>
          <a:bodyPr/>
          <a:lstStyle/>
          <a:p>
            <a:pPr marL="0" indent="0" defTabSz="630936">
              <a:defRPr sz="1035">
                <a:solidFill>
                  <a:srgbClr val="000000"/>
                </a:solidFill>
              </a:defRPr>
            </a:pPr>
          </a:p>
          <a:p>
            <a:pPr marL="0" indent="0" defTabSz="630936">
              <a:defRPr sz="1035">
                <a:solidFill>
                  <a:srgbClr val="000000"/>
                </a:solidFill>
                <a:latin typeface="Comic Sans MS"/>
                <a:ea typeface="Comic Sans MS"/>
                <a:cs typeface="Comic Sans MS"/>
                <a:sym typeface="Comic Sans MS"/>
              </a:defRPr>
            </a:pPr>
            <a:r>
              <a:t>Chandrajit Bajaj</a:t>
            </a:r>
          </a:p>
          <a:p>
            <a:pPr marL="0" indent="0" defTabSz="630936">
              <a:defRPr sz="1035">
                <a:solidFill>
                  <a:srgbClr val="000000"/>
                </a:solidFill>
                <a:latin typeface="Comic Sans MS"/>
                <a:ea typeface="Comic Sans MS"/>
                <a:cs typeface="Comic Sans MS"/>
                <a:sym typeface="Comic Sans MS"/>
              </a:defRPr>
            </a:pPr>
          </a:p>
          <a:p>
            <a:pPr marL="0" indent="0" defTabSz="630936">
              <a:defRPr sz="1035">
                <a:solidFill>
                  <a:srgbClr val="000000"/>
                </a:solidFill>
                <a:latin typeface="Comic Sans MS"/>
                <a:ea typeface="Comic Sans MS"/>
                <a:cs typeface="Comic Sans MS"/>
                <a:sym typeface="Comic Sans MS"/>
              </a:defRPr>
            </a:pPr>
            <a:r>
              <a:t>with Aaron Dominick,  Ashwin Vinod, Aditya Sai, Jasmin Khalil,  Priyanshi Kedia, Ojas Phirke,  Thribhuvan Rapolu, Aditya Rajnanarayan, Harsh Trilekhar</a:t>
            </a:r>
          </a:p>
          <a:p>
            <a:pPr marL="0" indent="0" defTabSz="630936">
              <a:defRPr sz="1035">
                <a:solidFill>
                  <a:srgbClr val="000000"/>
                </a:solidFill>
              </a:defRPr>
            </a:pPr>
          </a:p>
          <a:p>
            <a:pPr marL="0" indent="0" defTabSz="630936">
              <a:defRPr sz="1035">
                <a:solidFill>
                  <a:srgbClr val="000000"/>
                </a:solidFill>
              </a:defRPr>
            </a:pPr>
            <a:r>
              <a:t>Department of Computer Science, </a:t>
            </a:r>
          </a:p>
          <a:p>
            <a:pPr marL="0" indent="0" defTabSz="630936">
              <a:defRPr sz="1035">
                <a:solidFill>
                  <a:srgbClr val="000000"/>
                </a:solidFill>
              </a:defRPr>
            </a:pPr>
            <a:r>
              <a:t>Center for Computational Visualization,</a:t>
            </a:r>
          </a:p>
          <a:p>
            <a:pPr marL="0" indent="0" defTabSz="630936">
              <a:defRPr sz="1035">
                <a:solidFill>
                  <a:srgbClr val="000000"/>
                </a:solidFill>
              </a:defRPr>
            </a:pPr>
            <a:r>
              <a:t>Oden Institute for Computational Engineering and Sciences</a:t>
            </a:r>
          </a:p>
        </p:txBody>
      </p:sp>
      <p:pic>
        <p:nvPicPr>
          <p:cNvPr id="189" name="Picture 2" descr="Picture 2"/>
          <p:cNvPicPr>
            <a:picLocks noChangeAspect="1"/>
          </p:cNvPicPr>
          <p:nvPr/>
        </p:nvPicPr>
        <p:blipFill>
          <a:blip r:embed="rId2">
            <a:extLst/>
          </a:blip>
          <a:stretch>
            <a:fillRect/>
          </a:stretch>
        </p:blipFill>
        <p:spPr>
          <a:xfrm>
            <a:off x="6697756" y="3768580"/>
            <a:ext cx="2186026" cy="978960"/>
          </a:xfrm>
          <a:prstGeom prst="rect">
            <a:avLst/>
          </a:prstGeom>
          <a:ln w="12700">
            <a:miter lim="400000"/>
          </a:ln>
        </p:spPr>
      </p:pic>
      <p:pic>
        <p:nvPicPr>
          <p:cNvPr id="190" name="Picture 4" descr="Picture 4"/>
          <p:cNvPicPr>
            <a:picLocks noChangeAspect="1"/>
          </p:cNvPicPr>
          <p:nvPr/>
        </p:nvPicPr>
        <p:blipFill>
          <a:blip r:embed="rId3">
            <a:extLst/>
          </a:blip>
          <a:stretch>
            <a:fillRect/>
          </a:stretch>
        </p:blipFill>
        <p:spPr>
          <a:xfrm>
            <a:off x="112069" y="3558028"/>
            <a:ext cx="2642623" cy="1120801"/>
          </a:xfrm>
          <a:prstGeom prst="rect">
            <a:avLst/>
          </a:prstGeom>
          <a:ln w="12700">
            <a:miter lim="400000"/>
          </a:ln>
        </p:spPr>
      </p:pic>
      <p:pic>
        <p:nvPicPr>
          <p:cNvPr id="191" name="Screen Shot 2025-08-04 at 4.34.53 PM.pngGoogle Shape;98;p18" descr="Screen Shot 2025-08-04 at 4.34.53 PM.pngGoogle Shape;98;p18"/>
          <p:cNvPicPr>
            <a:picLocks noChangeAspect="1"/>
          </p:cNvPicPr>
          <p:nvPr/>
        </p:nvPicPr>
        <p:blipFill>
          <a:blip r:embed="rId4">
            <a:extLst/>
          </a:blip>
          <a:stretch>
            <a:fillRect/>
          </a:stretch>
        </p:blipFill>
        <p:spPr>
          <a:xfrm>
            <a:off x="3084045" y="3636975"/>
            <a:ext cx="2975909" cy="110008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ypical Interventions to Neuro-Biological Manifestations - 4"/>
          <p:cNvSpPr txBox="1"/>
          <p:nvPr/>
        </p:nvSpPr>
        <p:spPr>
          <a:xfrm>
            <a:off x="-3777" y="-40271"/>
            <a:ext cx="8394872" cy="8907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1400"/>
              </a:spcBef>
              <a:defRPr b="1" sz="2200" u="sng">
                <a:latin typeface="Comic Sans MS"/>
                <a:ea typeface="Comic Sans MS"/>
                <a:cs typeface="Comic Sans MS"/>
                <a:sym typeface="Comic Sans MS"/>
              </a:defRPr>
            </a:lvl1pPr>
          </a:lstStyle>
          <a:p>
            <a:pPr/>
            <a:r>
              <a:t>Typical Interventions to Neuro-Biological Manifestations - 4</a:t>
            </a:r>
          </a:p>
        </p:txBody>
      </p:sp>
      <p:sp>
        <p:nvSpPr>
          <p:cNvPr id="262" name="G. Mood, anxiety, and sleep (monoaminergic systems beyond dopamine)…"/>
          <p:cNvSpPr txBox="1"/>
          <p:nvPr/>
        </p:nvSpPr>
        <p:spPr>
          <a:xfrm>
            <a:off x="-20320" y="677362"/>
            <a:ext cx="8966043" cy="310213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a:latin typeface="Times Roman"/>
                <a:ea typeface="Times Roman"/>
                <a:cs typeface="Times Roman"/>
                <a:sym typeface="Times Roman"/>
              </a:defRPr>
            </a:pPr>
            <a:r>
              <a:t>G. </a:t>
            </a:r>
            <a:r>
              <a:rPr i="1" sz="2000" u="sng"/>
              <a:t>Mood, anxiety, and sleep (monoaminergic systems beyond dopamine)</a:t>
            </a:r>
            <a:endParaRPr i="1" sz="2000" u="sng"/>
          </a:p>
          <a:p>
            <a:pPr marL="457200" indent="-317500" defTabSz="457200">
              <a:buSzPct val="100000"/>
              <a:buFont typeface="Times Roman"/>
              <a:buChar char="•"/>
              <a:defRPr sz="1500">
                <a:latin typeface="Times Roman"/>
                <a:ea typeface="Times Roman"/>
                <a:cs typeface="Times Roman"/>
                <a:sym typeface="Times Roman"/>
              </a:defRPr>
            </a:pPr>
            <a:r>
              <a:rPr b="1"/>
              <a:t>Depression/anxiety:</a:t>
            </a:r>
            <a:r>
              <a:t> SSRIs/SNRIs are commonly used and, on average, helpful without worsening motor signs in meta‑analyses; tailor to comorbidities and drug–drug interactions. (Tricyclics may be effective but have more anticholinergic effects.) </a:t>
            </a:r>
          </a:p>
          <a:p>
            <a:pPr marL="457200" indent="-317500" defTabSz="457200">
              <a:buSzPct val="100000"/>
              <a:buFont typeface="Times Roman"/>
              <a:buChar char="•"/>
              <a:defRPr sz="1500">
                <a:latin typeface="Times Roman"/>
                <a:ea typeface="Times Roman"/>
                <a:cs typeface="Times Roman"/>
                <a:sym typeface="Times Roman"/>
              </a:defRPr>
            </a:pPr>
            <a:r>
              <a:rPr b="1"/>
              <a:t>REM sleep behavior disorder (RBD):</a:t>
            </a:r>
            <a:r>
              <a:t> </a:t>
            </a:r>
            <a:r>
              <a:rPr b="1"/>
              <a:t>melatonin</a:t>
            </a:r>
            <a:r>
              <a:t> or </a:t>
            </a:r>
            <a:r>
              <a:rPr b="1"/>
              <a:t>clonazepam</a:t>
            </a:r>
            <a:r>
              <a:t> per 2023 American Academy of Sleep Medicine guideline. Safety counseling (bed environment) is essential. </a:t>
            </a:r>
          </a:p>
          <a:p>
            <a:pPr marL="457200" indent="-317500" defTabSz="457200">
              <a:buSzPct val="100000"/>
              <a:buFont typeface="Times Roman"/>
              <a:buChar char="•"/>
              <a:defRPr sz="1500">
                <a:latin typeface="Times Roman"/>
                <a:ea typeface="Times Roman"/>
                <a:cs typeface="Times Roman"/>
                <a:sym typeface="Times Roman"/>
              </a:defRPr>
            </a:pPr>
          </a:p>
          <a:p>
            <a:pPr defTabSz="457200">
              <a:spcBef>
                <a:spcPts val="1400"/>
              </a:spcBef>
              <a:defRPr b="1">
                <a:latin typeface="Times Roman"/>
                <a:ea typeface="Times Roman"/>
                <a:cs typeface="Times Roman"/>
                <a:sym typeface="Times Roman"/>
              </a:defRPr>
            </a:pPr>
            <a:r>
              <a:t>H. </a:t>
            </a:r>
            <a:r>
              <a:rPr i="1" sz="1800" u="sng"/>
              <a:t>Impulse‑control disorders (ICDs) from dopaminergic stimulation</a:t>
            </a:r>
            <a:endParaRPr i="1" sz="1800" u="sng"/>
          </a:p>
          <a:p>
            <a:pPr marL="457200" indent="-317500" defTabSz="457200">
              <a:buSzPct val="100000"/>
              <a:buFont typeface="Times Roman"/>
              <a:buChar char="•"/>
              <a:defRPr sz="1500">
                <a:latin typeface="Times Roman"/>
                <a:ea typeface="Times Roman"/>
                <a:cs typeface="Times Roman"/>
                <a:sym typeface="Times Roman"/>
              </a:defRPr>
            </a:pPr>
            <a:r>
              <a:t>Often triggered by </a:t>
            </a:r>
            <a:r>
              <a:rPr b="1"/>
              <a:t>dopamine agonists</a:t>
            </a:r>
            <a:r>
              <a:t>; first step is </a:t>
            </a:r>
            <a:r>
              <a:rPr b="1"/>
              <a:t>dose reduction or discontinuation</a:t>
            </a:r>
            <a:r>
              <a:t> (slow tapers), with CBT and multidisciplinary support; expert consensus pathways updated in 2024. </a:t>
            </a:r>
          </a:p>
        </p:txBody>
      </p:sp>
      <p:sp>
        <p:nvSpPr>
          <p:cNvPr id="263" name="Are these Interventions Optimally Individualized to each patient based on past and current neuro-biological manifestations  ?"/>
          <p:cNvSpPr txBox="1"/>
          <p:nvPr/>
        </p:nvSpPr>
        <p:spPr>
          <a:xfrm>
            <a:off x="291232" y="4014020"/>
            <a:ext cx="8534443"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100">
                <a:solidFill>
                  <a:srgbClr val="F76D1B"/>
                </a:solidFill>
                <a:latin typeface="Comic Sans MS"/>
                <a:ea typeface="Comic Sans MS"/>
                <a:cs typeface="Comic Sans MS"/>
                <a:sym typeface="Comic Sans MS"/>
              </a:defRPr>
            </a:pPr>
            <a:r>
              <a:t>Are these </a:t>
            </a:r>
            <a:r>
              <a:rPr u="sng"/>
              <a:t>Interventions O</a:t>
            </a:r>
            <a:r>
              <a:rPr u="sng"/>
              <a:t>ptimally</a:t>
            </a:r>
            <a:r>
              <a:rPr u="sng"/>
              <a:t> Individualized to each patient</a:t>
            </a:r>
            <a:r>
              <a:t> based on </a:t>
            </a:r>
            <a:r>
              <a:rPr u="sng"/>
              <a:t>past and current</a:t>
            </a:r>
            <a:r>
              <a:t> neuro-biological manifestations  ?</a:t>
            </a:r>
          </a:p>
        </p:txBody>
      </p:sp>
      <p:sp>
        <p:nvSpPr>
          <p:cNvPr id="264" name="-"/>
          <p:cNvSpPr/>
          <p:nvPr/>
        </p:nvSpPr>
        <p:spPr>
          <a:xfrm>
            <a:off x="77735" y="3633784"/>
            <a:ext cx="8961437" cy="1269700"/>
          </a:xfrm>
          <a:prstGeom prst="rect">
            <a:avLst/>
          </a:prstGeom>
          <a:gradFill>
            <a:gsLst>
              <a:gs pos="0">
                <a:schemeClr val="accent1">
                  <a:hueOff val="457811"/>
                  <a:satOff val="11000"/>
                  <a:lumOff val="25474"/>
                  <a:alpha val="23594"/>
                </a:schemeClr>
              </a:gs>
              <a:gs pos="35000">
                <a:srgbClr val="CDD9FF">
                  <a:alpha val="23594"/>
                </a:srgbClr>
              </a:gs>
              <a:gs pos="100000">
                <a:schemeClr val="accent1">
                  <a:hueOff val="542112"/>
                  <a:satOff val="11000"/>
                  <a:lumOff val="35528"/>
                  <a:alpha val="23594"/>
                </a:schemeClr>
              </a:gs>
            </a:gsLst>
            <a:lin ang="16200000"/>
          </a:gradFill>
          <a:ln w="25400">
            <a:solidFill>
              <a:srgbClr val="EC6A01">
                <a:alpha val="23594"/>
              </a:srgbClr>
            </a:solidFill>
          </a:ln>
          <a:extLst>
            <a:ext uri="{C572A759-6A51-4108-AA02-DFA0A04FC94B}">
              <ma14:wrappingTextBoxFlag xmlns:ma14="http://schemas.microsoft.com/office/mac/drawingml/2011/main" val="1"/>
            </a:ext>
          </a:extLst>
        </p:spPr>
        <p:txBody>
          <a:bodyPr lIns="45719" rIns="45719" anchor="ctr"/>
          <a:lstStyle/>
          <a:p>
            <a:pPr/>
            <a:r>
              <a:t>-</a:t>
            </a:r>
          </a:p>
        </p:txBody>
      </p:sp>
      <p:sp>
        <p:nvSpPr>
          <p:cNvPr id="265" name="Rectangle"/>
          <p:cNvSpPr/>
          <p:nvPr/>
        </p:nvSpPr>
        <p:spPr>
          <a:xfrm>
            <a:off x="-21167" y="640163"/>
            <a:ext cx="9159241" cy="2992883"/>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Clinical Q/A with Dr. Conor Fearon (MD, Phd, Neurologist at Mater Misericordiae University Hospital, Dublin, Ireland)"/>
          <p:cNvSpPr txBox="1"/>
          <p:nvPr/>
        </p:nvSpPr>
        <p:spPr>
          <a:xfrm>
            <a:off x="359596" y="103484"/>
            <a:ext cx="8736857"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400" u="sng">
                <a:latin typeface="Comic Sans MS"/>
                <a:ea typeface="Comic Sans MS"/>
                <a:cs typeface="Comic Sans MS"/>
                <a:sym typeface="Comic Sans MS"/>
              </a:defRPr>
            </a:pPr>
            <a:r>
              <a:t>Clinical Q/A with Dr. Conor Fearon </a:t>
            </a:r>
            <a:r>
              <a:rPr sz="2000"/>
              <a:t>(MD, Phd, </a:t>
            </a:r>
            <a:r>
              <a:rPr sz="2000">
                <a:latin typeface="Helvetica Neue"/>
                <a:ea typeface="Helvetica Neue"/>
                <a:cs typeface="Helvetica Neue"/>
                <a:sym typeface="Helvetica Neue"/>
              </a:rPr>
              <a:t>Neurologist at Mater Misericordiae University Hospital, Dublin, Ireland)</a:t>
            </a:r>
          </a:p>
        </p:txBody>
      </p:sp>
      <p:pic>
        <p:nvPicPr>
          <p:cNvPr id="270" name="Screenshot 2025-08-21 at 9.39.06 PM.png" descr="Screenshot 2025-08-21 at 9.39.06 PM.png"/>
          <p:cNvPicPr>
            <a:picLocks noChangeAspect="1"/>
          </p:cNvPicPr>
          <p:nvPr/>
        </p:nvPicPr>
        <p:blipFill>
          <a:blip r:embed="rId2">
            <a:extLst/>
          </a:blip>
          <a:stretch>
            <a:fillRect/>
          </a:stretch>
        </p:blipFill>
        <p:spPr>
          <a:xfrm>
            <a:off x="161381" y="1397436"/>
            <a:ext cx="4300525" cy="1591350"/>
          </a:xfrm>
          <a:prstGeom prst="rect">
            <a:avLst/>
          </a:prstGeom>
          <a:ln w="12700">
            <a:miter lim="400000"/>
          </a:ln>
        </p:spPr>
      </p:pic>
      <p:pic>
        <p:nvPicPr>
          <p:cNvPr id="271" name="Screenshot 2025-08-21 at 9.42.45 PM.png" descr="Screenshot 2025-08-21 at 9.42.45 PM.png"/>
          <p:cNvPicPr>
            <a:picLocks noChangeAspect="1"/>
          </p:cNvPicPr>
          <p:nvPr/>
        </p:nvPicPr>
        <p:blipFill>
          <a:blip r:embed="rId3">
            <a:extLst/>
          </a:blip>
          <a:stretch>
            <a:fillRect/>
          </a:stretch>
        </p:blipFill>
        <p:spPr>
          <a:xfrm>
            <a:off x="158393" y="3125757"/>
            <a:ext cx="4306500" cy="1797015"/>
          </a:xfrm>
          <a:prstGeom prst="rect">
            <a:avLst/>
          </a:prstGeom>
          <a:ln w="12700">
            <a:miter lim="400000"/>
          </a:ln>
        </p:spPr>
      </p:pic>
      <p:sp>
        <p:nvSpPr>
          <p:cNvPr id="272" name="Rectangle"/>
          <p:cNvSpPr/>
          <p:nvPr/>
        </p:nvSpPr>
        <p:spPr>
          <a:xfrm>
            <a:off x="144711" y="1239815"/>
            <a:ext cx="4333865" cy="3889408"/>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73" name="Rectangle"/>
          <p:cNvSpPr/>
          <p:nvPr/>
        </p:nvSpPr>
        <p:spPr>
          <a:xfrm>
            <a:off x="4609201" y="1239815"/>
            <a:ext cx="4455156" cy="3889408"/>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pic>
        <p:nvPicPr>
          <p:cNvPr id="274" name="Screenshot 2025-08-21 at 9.44.56 PM.png" descr="Screenshot 2025-08-21 at 9.44.56 PM.png"/>
          <p:cNvPicPr>
            <a:picLocks noChangeAspect="1"/>
          </p:cNvPicPr>
          <p:nvPr/>
        </p:nvPicPr>
        <p:blipFill>
          <a:blip r:embed="rId4">
            <a:extLst/>
          </a:blip>
          <a:stretch>
            <a:fillRect/>
          </a:stretch>
        </p:blipFill>
        <p:spPr>
          <a:xfrm>
            <a:off x="4674652" y="1345721"/>
            <a:ext cx="4079680" cy="1232710"/>
          </a:xfrm>
          <a:prstGeom prst="rect">
            <a:avLst/>
          </a:prstGeom>
          <a:ln w="12700">
            <a:miter lim="400000"/>
          </a:ln>
        </p:spPr>
      </p:pic>
      <p:pic>
        <p:nvPicPr>
          <p:cNvPr id="275" name="Screenshot 2025-08-21 at 9.45.18 PM.png" descr="Screenshot 2025-08-21 at 9.45.18 PM.png"/>
          <p:cNvPicPr>
            <a:picLocks noChangeAspect="1"/>
          </p:cNvPicPr>
          <p:nvPr/>
        </p:nvPicPr>
        <p:blipFill>
          <a:blip r:embed="rId5">
            <a:extLst/>
          </a:blip>
          <a:stretch>
            <a:fillRect/>
          </a:stretch>
        </p:blipFill>
        <p:spPr>
          <a:xfrm>
            <a:off x="4684657" y="3410582"/>
            <a:ext cx="4158909" cy="1675751"/>
          </a:xfrm>
          <a:prstGeom prst="rect">
            <a:avLst/>
          </a:prstGeom>
          <a:ln w="12700">
            <a:miter lim="400000"/>
          </a:ln>
        </p:spPr>
      </p:pic>
      <p:pic>
        <p:nvPicPr>
          <p:cNvPr id="276" name="Screenshot 2025-08-21 at 9.50.10 PM.png" descr="Screenshot 2025-08-21 at 9.50.10 PM.png"/>
          <p:cNvPicPr>
            <a:picLocks noChangeAspect="1"/>
          </p:cNvPicPr>
          <p:nvPr/>
        </p:nvPicPr>
        <p:blipFill>
          <a:blip r:embed="rId6">
            <a:extLst/>
          </a:blip>
          <a:stretch>
            <a:fillRect/>
          </a:stretch>
        </p:blipFill>
        <p:spPr>
          <a:xfrm>
            <a:off x="4783982" y="2522717"/>
            <a:ext cx="3960260" cy="87284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o how can AI/ML help the Patient ?"/>
          <p:cNvSpPr txBox="1"/>
          <p:nvPr/>
        </p:nvSpPr>
        <p:spPr>
          <a:xfrm>
            <a:off x="951420" y="320860"/>
            <a:ext cx="6170115" cy="11574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1400"/>
              </a:spcBef>
              <a:defRPr b="1" sz="2600" u="sng">
                <a:latin typeface="Comic Sans MS"/>
                <a:ea typeface="Comic Sans MS"/>
                <a:cs typeface="Comic Sans MS"/>
                <a:sym typeface="Comic Sans MS"/>
              </a:defRPr>
            </a:lvl1pPr>
          </a:lstStyle>
          <a:p>
            <a:pPr/>
            <a:r>
              <a:t>So how can AI/ML help the Patient ?</a:t>
            </a:r>
          </a:p>
        </p:txBody>
      </p:sp>
      <p:sp>
        <p:nvSpPr>
          <p:cNvPr id="279" name="Progressive (continually active)…"/>
          <p:cNvSpPr txBox="1"/>
          <p:nvPr/>
        </p:nvSpPr>
        <p:spPr>
          <a:xfrm>
            <a:off x="630920" y="1304726"/>
            <a:ext cx="8352081" cy="3025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accent1">
                    <a:satOff val="-31580"/>
                    <a:lumOff val="-12156"/>
                  </a:schemeClr>
                </a:solidFill>
                <a:latin typeface="Comic Sans MS"/>
                <a:ea typeface="Comic Sans MS"/>
                <a:cs typeface="Comic Sans MS"/>
                <a:sym typeface="Comic Sans MS"/>
              </a:defRPr>
            </a:pPr>
            <a:r>
              <a:t>P</a:t>
            </a:r>
            <a:r>
              <a:rPr b="1"/>
              <a:t>rogressive </a:t>
            </a:r>
            <a:r>
              <a:t>(continually active)</a:t>
            </a:r>
            <a:r>
              <a:rPr b="1"/>
              <a:t> </a:t>
            </a:r>
            <a:endParaRPr b="1"/>
          </a:p>
          <a:p>
            <a: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accent1">
                    <a:satOff val="-31580"/>
                    <a:lumOff val="-12156"/>
                  </a:schemeClr>
                </a:solidFill>
                <a:latin typeface="Comic Sans MS"/>
                <a:ea typeface="Comic Sans MS"/>
                <a:cs typeface="Comic Sans MS"/>
                <a:sym typeface="Comic Sans MS"/>
              </a:defRPr>
            </a:pPr>
            <a:r>
              <a:rPr b="1"/>
              <a:t>Decision Making Agents</a:t>
            </a:r>
            <a:r>
              <a:t> </a:t>
            </a:r>
          </a:p>
          <a:p>
            <a: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accent1">
                    <a:satOff val="-31580"/>
                    <a:lumOff val="-12156"/>
                  </a:schemeClr>
                </a:solidFill>
                <a:latin typeface="Comic Sans MS"/>
                <a:ea typeface="Comic Sans MS"/>
                <a:cs typeface="Comic Sans MS"/>
                <a:sym typeface="Comic Sans MS"/>
              </a:defRPr>
            </a:pPr>
            <a:r>
              <a:t>that </a:t>
            </a:r>
            <a:r>
              <a:rPr u="sng"/>
              <a:t>robustly and causally, cross-correlate </a:t>
            </a:r>
            <a:r>
              <a:rPr u="sng"/>
              <a:t> </a:t>
            </a:r>
            <a:r>
              <a:rPr u="sng"/>
              <a:t>multi-modal patient data</a:t>
            </a:r>
            <a:r>
              <a:t>  </a:t>
            </a:r>
          </a:p>
          <a:p>
            <a: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accent1">
                    <a:satOff val="-31580"/>
                    <a:lumOff val="-12156"/>
                  </a:schemeClr>
                </a:solidFill>
                <a:latin typeface="Comic Sans MS"/>
                <a:ea typeface="Comic Sans MS"/>
                <a:cs typeface="Comic Sans MS"/>
                <a:sym typeface="Comic Sans MS"/>
              </a:defRPr>
            </a:pPr>
            <a:r>
              <a:t>to </a:t>
            </a:r>
            <a:r>
              <a:t> </a:t>
            </a:r>
            <a:r>
              <a:rPr b="1"/>
              <a:t>differentially diagnose, </a:t>
            </a:r>
            <a:endParaRPr b="1"/>
          </a:p>
          <a:p>
            <a: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accent1">
                    <a:satOff val="-31580"/>
                    <a:lumOff val="-12156"/>
                  </a:schemeClr>
                </a:solidFill>
                <a:latin typeface="Comic Sans MS"/>
                <a:ea typeface="Comic Sans MS"/>
                <a:cs typeface="Comic Sans MS"/>
                <a:sym typeface="Comic Sans MS"/>
              </a:defRPr>
            </a:pPr>
            <a:r>
              <a:rPr b="1"/>
              <a:t>and to </a:t>
            </a:r>
            <a:r>
              <a:rPr u="sng"/>
              <a:t>optimally  guide</a:t>
            </a:r>
            <a:r>
              <a:t> </a:t>
            </a:r>
            <a:r>
              <a:t> </a:t>
            </a:r>
            <a:r>
              <a:rPr b="1"/>
              <a:t>individualized intervention</a:t>
            </a:r>
            <a:endParaRPr b="1"/>
          </a:p>
          <a:p>
            <a: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accent1">
                    <a:satOff val="-31580"/>
                    <a:lumOff val="-12156"/>
                  </a:schemeClr>
                </a:solidFill>
                <a:latin typeface="Comic Sans MS"/>
                <a:ea typeface="Comic Sans MS"/>
                <a:cs typeface="Comic Sans MS"/>
                <a:sym typeface="Comic Sans MS"/>
              </a:defRPr>
            </a:pPr>
            <a:r>
              <a:t> in the </a:t>
            </a:r>
            <a:r>
              <a:rPr u="sng"/>
              <a:t>treatment of Parkinson's disease</a:t>
            </a:r>
          </a:p>
        </p:txBody>
      </p:sp>
      <p:sp>
        <p:nvSpPr>
          <p:cNvPr id="280" name="Rectangle"/>
          <p:cNvSpPr/>
          <p:nvPr/>
        </p:nvSpPr>
        <p:spPr>
          <a:xfrm>
            <a:off x="398020" y="1179855"/>
            <a:ext cx="8506020" cy="3735286"/>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Google Shape;119;p21"/>
          <p:cNvSpPr txBox="1"/>
          <p:nvPr>
            <p:ph type="title"/>
          </p:nvPr>
        </p:nvSpPr>
        <p:spPr>
          <a:xfrm>
            <a:off x="-9726" y="-52446"/>
            <a:ext cx="8197426" cy="448938"/>
          </a:xfrm>
          <a:prstGeom prst="rect">
            <a:avLst/>
          </a:prstGeom>
        </p:spPr>
        <p:txBody>
          <a:bodyPr/>
          <a:lstStyle>
            <a:lvl1pPr defTabSz="484631">
              <a:defRPr b="1" sz="1483" u="sng">
                <a:latin typeface="Comic Sans MS"/>
                <a:ea typeface="Comic Sans MS"/>
                <a:cs typeface="Comic Sans MS"/>
                <a:sym typeface="Comic Sans MS"/>
              </a:defRPr>
            </a:lvl1pPr>
          </a:lstStyle>
          <a:p>
            <a:pPr/>
            <a:r>
              <a:t>Progressive AI:  Continually Active Decision Making Agents  Balancing Risk and Reward</a:t>
            </a:r>
          </a:p>
        </p:txBody>
      </p:sp>
      <p:pic>
        <p:nvPicPr>
          <p:cNvPr id="283" name="Google Shape;116;p16" descr="Google Shape;116;p16"/>
          <p:cNvPicPr>
            <a:picLocks noChangeAspect="1"/>
          </p:cNvPicPr>
          <p:nvPr/>
        </p:nvPicPr>
        <p:blipFill>
          <a:blip r:embed="rId2">
            <a:extLst/>
          </a:blip>
          <a:srcRect l="0" t="5910" r="0" b="1718"/>
          <a:stretch>
            <a:fillRect/>
          </a:stretch>
        </p:blipFill>
        <p:spPr>
          <a:xfrm>
            <a:off x="2931943" y="388982"/>
            <a:ext cx="5979516" cy="3999545"/>
          </a:xfrm>
          <a:prstGeom prst="rect">
            <a:avLst/>
          </a:prstGeom>
          <a:ln w="12700">
            <a:miter lim="400000"/>
          </a:ln>
        </p:spPr>
      </p:pic>
      <p:sp>
        <p:nvSpPr>
          <p:cNvPr id="284" name="Rectangle 2"/>
          <p:cNvSpPr/>
          <p:nvPr/>
        </p:nvSpPr>
        <p:spPr>
          <a:xfrm>
            <a:off x="5028863" y="5175117"/>
            <a:ext cx="2327916" cy="39966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5" name="Robust Causal and Cross-Correlation  of Multi-modal DaT and DTI with Genetic, Clinical, Biological and Gait/Arm Swing Signal Filtered Data"/>
          <p:cNvSpPr txBox="1"/>
          <p:nvPr/>
        </p:nvSpPr>
        <p:spPr>
          <a:xfrm>
            <a:off x="154502" y="616672"/>
            <a:ext cx="2510016" cy="15450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 </a:t>
            </a:r>
            <a:r>
              <a:rPr b="1">
                <a:solidFill>
                  <a:schemeClr val="accent1">
                    <a:satOff val="-31580"/>
                    <a:lumOff val="-12156"/>
                  </a:schemeClr>
                </a:solidFill>
                <a:latin typeface="Comic Sans MS"/>
                <a:ea typeface="Comic Sans MS"/>
                <a:cs typeface="Comic Sans MS"/>
                <a:sym typeface="Comic Sans MS"/>
              </a:rPr>
              <a:t>Robust Causal and Cross-Correlation  of Multi-modal DaT and DTI with Genetic, Clinical, Biological and Gait/Arm Swing Signal Filtered Data</a:t>
            </a:r>
          </a:p>
        </p:txBody>
      </p:sp>
      <p:sp>
        <p:nvSpPr>
          <p:cNvPr id="286" name="C. Bajaj, C., Nguyen, M. “Physics-Informed Neural Networks via Stochastic Hamiltonian Dynamics Learning. In: Arai, K. (eds) Intelligent Systems and Applications. IntelliSys 2024.LNNS, Springer"/>
          <p:cNvSpPr txBox="1"/>
          <p:nvPr/>
        </p:nvSpPr>
        <p:spPr>
          <a:xfrm>
            <a:off x="55332" y="4317212"/>
            <a:ext cx="4107014" cy="54508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000">
                <a:solidFill>
                  <a:srgbClr val="222222"/>
                </a:solidFill>
                <a:latin typeface="Helvetica Neue"/>
                <a:ea typeface="Helvetica Neue"/>
                <a:cs typeface="Helvetica Neue"/>
                <a:sym typeface="Helvetica Neue"/>
              </a:defRPr>
            </a:pPr>
            <a:r>
              <a:t>C. Bajaj, C., Nguyen, M. </a:t>
            </a:r>
            <a:r>
              <a:rPr i="1"/>
              <a:t>“Physics-Informed Neural Networks via Stochastic Hamiltonian Dynamics Learning</a:t>
            </a:r>
            <a:r>
              <a:t>. In: Arai, K. (eds) Intelligent Systems and Applications. IntelliSys 2024.LNNS, Springer</a:t>
            </a:r>
          </a:p>
        </p:txBody>
      </p:sp>
      <p:sp>
        <p:nvSpPr>
          <p:cNvPr id="287" name="Rectangle"/>
          <p:cNvSpPr/>
          <p:nvPr/>
        </p:nvSpPr>
        <p:spPr>
          <a:xfrm>
            <a:off x="95402" y="579422"/>
            <a:ext cx="2628215" cy="1724709"/>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88" name="Reinforcement Learning with Stochastic  Policy Optimization on Hamiltonian Manifolds"/>
          <p:cNvSpPr txBox="1"/>
          <p:nvPr/>
        </p:nvSpPr>
        <p:spPr>
          <a:xfrm>
            <a:off x="133054" y="3052294"/>
            <a:ext cx="2761243"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3">
                    <a:satOff val="-2341"/>
                    <a:lumOff val="-10823"/>
                  </a:schemeClr>
                </a:solidFill>
                <a:latin typeface="Comic Sans MS"/>
                <a:ea typeface="Comic Sans MS"/>
                <a:cs typeface="Comic Sans MS"/>
                <a:sym typeface="Comic Sans MS"/>
              </a:defRPr>
            </a:lvl1pPr>
          </a:lstStyle>
          <a:p>
            <a:pPr>
              <a:defRPr b="0">
                <a:latin typeface="+mn-lt"/>
                <a:ea typeface="+mn-ea"/>
                <a:cs typeface="+mn-cs"/>
                <a:sym typeface="Arial"/>
              </a:defRPr>
            </a:pPr>
            <a:r>
              <a:rPr b="1">
                <a:latin typeface="Comic Sans MS"/>
                <a:ea typeface="Comic Sans MS"/>
                <a:cs typeface="Comic Sans MS"/>
                <a:sym typeface="Comic Sans MS"/>
              </a:rPr>
              <a:t>Reinforcement Learning with Stochastic  Policy Optimization on Hamiltonian Manifolds</a:t>
            </a:r>
          </a:p>
        </p:txBody>
      </p:sp>
      <p:sp>
        <p:nvSpPr>
          <p:cNvPr id="289" name="M. Nguyen, C.Bajaj “A Differential and Pointwise Control Approach to Reinforcement Learning” ArxiV 2404.15167v3, 2025"/>
          <p:cNvSpPr txBox="1"/>
          <p:nvPr/>
        </p:nvSpPr>
        <p:spPr>
          <a:xfrm>
            <a:off x="4652347" y="4420096"/>
            <a:ext cx="4780031" cy="39268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000">
                <a:solidFill>
                  <a:srgbClr val="222222"/>
                </a:solidFill>
                <a:latin typeface="Helvetica Neue"/>
                <a:ea typeface="Helvetica Neue"/>
                <a:cs typeface="Helvetica Neue"/>
                <a:sym typeface="Helvetica Neue"/>
              </a:defRPr>
            </a:pPr>
            <a:r>
              <a:t>M. Nguyen, C.Bajaj </a:t>
            </a:r>
            <a:r>
              <a:rPr i="1"/>
              <a:t>“A Differential and Pointwise Control Approach to Reinforcement Learning” ArxiV 2404.15167v3, 2025</a:t>
            </a:r>
          </a:p>
        </p:txBody>
      </p:sp>
      <p:sp>
        <p:nvSpPr>
          <p:cNvPr id="290" name="Rectangle"/>
          <p:cNvSpPr/>
          <p:nvPr/>
        </p:nvSpPr>
        <p:spPr>
          <a:xfrm>
            <a:off x="95402" y="2853936"/>
            <a:ext cx="2628215" cy="1298256"/>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92" name="Table 1"/>
          <p:cNvGraphicFramePr/>
          <p:nvPr/>
        </p:nvGraphicFramePr>
        <p:xfrm>
          <a:off x="682988" y="850871"/>
          <a:ext cx="7960520" cy="386720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68048"/>
                <a:gridCol w="5479770"/>
              </a:tblGrid>
              <a:tr h="423572">
                <a:tc>
                  <a:txBody>
                    <a:bodyPr/>
                    <a:lstStyle/>
                    <a:p>
                      <a:pPr algn="ctr" defTabSz="457200">
                        <a:defRPr sz="1800"/>
                      </a:pPr>
                      <a:r>
                        <a:rPr b="1" sz="1200">
                          <a:latin typeface="Times Roman"/>
                          <a:ea typeface="Times Roman"/>
                          <a:cs typeface="Times Roman"/>
                          <a:sym typeface="Times Roman"/>
                        </a:rPr>
                        <a:t>Data Modality / Source</a:t>
                      </a:r>
                    </a:p>
                  </a:txBody>
                  <a:tcPr marL="12700" marR="12700" marT="12700" marB="12700" anchor="ctr" anchorCtr="0" horzOverflow="overflow"/>
                </a:tc>
                <a:tc>
                  <a:txBody>
                    <a:bodyPr/>
                    <a:lstStyle/>
                    <a:p>
                      <a:pPr algn="ctr" defTabSz="457200">
                        <a:defRPr sz="1800"/>
                      </a:pPr>
                      <a:r>
                        <a:rPr b="1" sz="1200">
                          <a:latin typeface="Times Roman"/>
                          <a:ea typeface="Times Roman"/>
                          <a:cs typeface="Times Roman"/>
                          <a:sym typeface="Times Roman"/>
                        </a:rPr>
                        <a:t>Description</a:t>
                      </a:r>
                    </a:p>
                  </a:txBody>
                  <a:tcPr marL="12700" marR="12700" marT="12700" marB="12700" anchor="ctr" anchorCtr="0" horzOverflow="overflow"/>
                </a:tc>
              </a:tr>
              <a:tr h="656537">
                <a:tc>
                  <a:txBody>
                    <a:bodyPr/>
                    <a:lstStyle/>
                    <a:p>
                      <a:pPr algn="l" defTabSz="457200">
                        <a:defRPr sz="1800"/>
                      </a:pPr>
                      <a:r>
                        <a:rPr b="1" sz="1200">
                          <a:latin typeface="Times Roman"/>
                          <a:ea typeface="Times Roman"/>
                          <a:cs typeface="Times Roman"/>
                          <a:sym typeface="Times Roman"/>
                        </a:rPr>
                        <a:t>Clinical assessments</a:t>
                      </a:r>
                    </a:p>
                  </a:txBody>
                  <a:tcPr marL="12700" marR="12700" marT="12700" marB="12700" anchor="ctr" anchorCtr="0" horzOverflow="overflow"/>
                </a:tc>
                <a:tc>
                  <a:txBody>
                    <a:bodyPr/>
                    <a:lstStyle/>
                    <a:p>
                      <a:pPr algn="l" defTabSz="457200">
                        <a:defRPr b="1" sz="1200">
                          <a:latin typeface="Times Roman"/>
                          <a:ea typeface="Times Roman"/>
                          <a:cs typeface="Times Roman"/>
                          <a:sym typeface="Times Roman"/>
                        </a:defRPr>
                      </a:pPr>
                      <a:r>
                        <a:t>MDS-UPDRS-III, UPSIT (olfactory), Sleep (Epworth, REM), QUIP, SCOPA-AUT</a:t>
                      </a:r>
                    </a:p>
                    <a:p>
                      <a:pPr algn="l" defTabSz="457200">
                        <a:defRPr sz="1200">
                          <a:latin typeface="Times Roman"/>
                          <a:ea typeface="Times Roman"/>
                          <a:cs typeface="Times Roman"/>
                          <a:sym typeface="Times Roman"/>
                        </a:defRPr>
                      </a:pPr>
                      <a:r>
                        <a:rPr b="1"/>
                        <a:t>Cognitive tests (Hopkins Verbal, Benton exam, MOCA) , history, medications</a:t>
                      </a:r>
                      <a:r>
                        <a:t> </a:t>
                      </a:r>
                    </a:p>
                  </a:txBody>
                  <a:tcPr marL="12700" marR="12700" marT="12700" marB="12700" anchor="ctr" anchorCtr="0" horzOverflow="overflow"/>
                </a:tc>
              </a:tr>
              <a:tr h="423572">
                <a:tc>
                  <a:txBody>
                    <a:bodyPr/>
                    <a:lstStyle/>
                    <a:p>
                      <a:pPr algn="l" defTabSz="457200">
                        <a:defRPr sz="1800"/>
                      </a:pPr>
                      <a:r>
                        <a:rPr b="1" sz="1500">
                          <a:latin typeface="Times Roman"/>
                          <a:ea typeface="Times Roman"/>
                          <a:cs typeface="Times Roman"/>
                          <a:sym typeface="Times Roman"/>
                        </a:rPr>
                        <a:t>Imaging</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DaTSCAN, structural MRI, DTI, DKI, NODDI</a:t>
                      </a:r>
                    </a:p>
                  </a:txBody>
                  <a:tcPr marL="12700" marR="12700" marT="12700" marB="12700" anchor="ctr" anchorCtr="0" horzOverflow="overflow"/>
                </a:tc>
              </a:tr>
              <a:tr h="423572">
                <a:tc>
                  <a:txBody>
                    <a:bodyPr/>
                    <a:lstStyle/>
                    <a:p>
                      <a:pPr algn="l" defTabSz="457200">
                        <a:defRPr sz="1800"/>
                      </a:pPr>
                      <a:r>
                        <a:rPr b="1" sz="1200">
                          <a:latin typeface="Times Roman"/>
                          <a:ea typeface="Times Roman"/>
                          <a:cs typeface="Times Roman"/>
                          <a:sym typeface="Times Roman"/>
                        </a:rPr>
                        <a:t>Laboratory &amp; Genetic</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CSF lab measures, DNA, genetic data</a:t>
                      </a:r>
                    </a:p>
                  </a:txBody>
                  <a:tcPr marL="12700" marR="12700" marT="12700" marB="12700" anchor="ctr" anchorCtr="0" horzOverflow="overflow"/>
                </a:tc>
              </a:tr>
              <a:tr h="423572">
                <a:tc>
                  <a:txBody>
                    <a:bodyPr/>
                    <a:lstStyle/>
                    <a:p>
                      <a:pPr algn="l" defTabSz="457200">
                        <a:defRPr sz="1800"/>
                      </a:pPr>
                      <a:r>
                        <a:rPr b="1" sz="1200">
                          <a:latin typeface="Times Roman"/>
                          <a:ea typeface="Times Roman"/>
                          <a:cs typeface="Times Roman"/>
                          <a:sym typeface="Times Roman"/>
                        </a:rPr>
                        <a:t>Biospecimens</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Serum, plasma, urine, CSF, skin biopsies</a:t>
                      </a:r>
                    </a:p>
                  </a:txBody>
                  <a:tcPr marL="12700" marR="12700" marT="12700" marB="12700" anchor="ctr" anchorCtr="0" horzOverflow="overflow"/>
                </a:tc>
              </a:tr>
              <a:tr h="423572">
                <a:tc>
                  <a:txBody>
                    <a:bodyPr/>
                    <a:lstStyle/>
                    <a:p>
                      <a:pPr algn="l" defTabSz="457200">
                        <a:defRPr sz="1800"/>
                      </a:pPr>
                      <a:r>
                        <a:rPr b="1" sz="1200">
                          <a:latin typeface="Times Roman"/>
                          <a:ea typeface="Times Roman"/>
                          <a:cs typeface="Times Roman"/>
                          <a:sym typeface="Times Roman"/>
                        </a:rPr>
                        <a:t>Remote assessments</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Olfactory testing, genetic via Remote protocol</a:t>
                      </a:r>
                    </a:p>
                  </a:txBody>
                  <a:tcPr marL="12700" marR="12700" marT="12700" marB="12700" anchor="ctr" anchorCtr="0" horzOverflow="overflow"/>
                </a:tc>
              </a:tr>
              <a:tr h="423572">
                <a:tc>
                  <a:txBody>
                    <a:bodyPr/>
                    <a:lstStyle/>
                    <a:p>
                      <a:pPr algn="l" defTabSz="457200">
                        <a:defRPr sz="1800"/>
                      </a:pPr>
                      <a:r>
                        <a:rPr b="1" sz="1200">
                          <a:latin typeface="Times Roman"/>
                          <a:ea typeface="Times Roman"/>
                          <a:cs typeface="Times Roman"/>
                          <a:sym typeface="Times Roman"/>
                        </a:rPr>
                        <a:t>Online self-reports</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Portions of MDS-UPDRS collected via web-based app</a:t>
                      </a:r>
                    </a:p>
                  </a:txBody>
                  <a:tcPr marL="12700" marR="12700" marT="12700" marB="12700" anchor="ctr" anchorCtr="0" horzOverflow="overflow"/>
                </a:tc>
              </a:tr>
              <a:tr h="656537">
                <a:tc>
                  <a:txBody>
                    <a:bodyPr/>
                    <a:lstStyle/>
                    <a:p>
                      <a:pPr algn="l" defTabSz="457200">
                        <a:defRPr sz="1800"/>
                      </a:pPr>
                      <a:r>
                        <a:rPr b="1" sz="1200">
                          <a:latin typeface="Times Roman"/>
                          <a:ea typeface="Times Roman"/>
                          <a:cs typeface="Times Roman"/>
                          <a:sym typeface="Times Roman"/>
                        </a:rPr>
                        <a:t>Telephone follow-ups</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Additional clinical follow-up via phone consultations</a:t>
                      </a:r>
                    </a:p>
                  </a:txBody>
                  <a:tcPr marL="12700" marR="12700" marT="12700" marB="12700" anchor="ctr" anchorCtr="0" horzOverflow="overflow"/>
                </a:tc>
              </a:tr>
            </a:tbl>
          </a:graphicData>
        </a:graphic>
      </p:graphicFrame>
      <p:sp>
        <p:nvSpPr>
          <p:cNvPr id="293" name="PPMI (Parkinson’s Progression Markers Initiative) database and more…"/>
          <p:cNvSpPr txBox="1"/>
          <p:nvPr/>
        </p:nvSpPr>
        <p:spPr>
          <a:xfrm>
            <a:off x="380623" y="4744693"/>
            <a:ext cx="8224302" cy="8145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1400"/>
              </a:spcBef>
              <a:defRPr b="1" sz="1600">
                <a:latin typeface="Comic Sans MS"/>
                <a:ea typeface="Comic Sans MS"/>
                <a:cs typeface="Comic Sans MS"/>
                <a:sym typeface="Comic Sans MS"/>
              </a:defRPr>
            </a:lvl1pPr>
          </a:lstStyle>
          <a:p>
            <a:pPr/>
            <a:r>
              <a:t>             PPMI (Parkinson’s Progression Markers Initiative) database and more…</a:t>
            </a:r>
          </a:p>
        </p:txBody>
      </p:sp>
      <p:sp>
        <p:nvSpPr>
          <p:cNvPr id="294" name="So what data is available to today’s AI Progressive Agent ?"/>
          <p:cNvSpPr txBox="1"/>
          <p:nvPr/>
        </p:nvSpPr>
        <p:spPr>
          <a:xfrm>
            <a:off x="94170" y="35110"/>
            <a:ext cx="69208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1400"/>
              </a:spcBef>
              <a:defRPr b="1" sz="1800" u="sng">
                <a:latin typeface="Comic Sans MS"/>
                <a:ea typeface="Comic Sans MS"/>
                <a:cs typeface="Comic Sans MS"/>
                <a:sym typeface="Comic Sans MS"/>
              </a:defRPr>
            </a:lvl1pPr>
          </a:lstStyle>
          <a:p>
            <a:pPr/>
            <a:r>
              <a:t>So what data is available to today’s AI Progressive Agent ?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96" name="Table 1"/>
          <p:cNvGraphicFramePr/>
          <p:nvPr/>
        </p:nvGraphicFramePr>
        <p:xfrm>
          <a:off x="277229" y="1034612"/>
          <a:ext cx="8602242" cy="354144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20350"/>
                <a:gridCol w="6069191"/>
              </a:tblGrid>
              <a:tr h="389259">
                <a:tc>
                  <a:txBody>
                    <a:bodyPr/>
                    <a:lstStyle/>
                    <a:p>
                      <a:pPr algn="ctr" defTabSz="457200">
                        <a:defRPr sz="1800"/>
                      </a:pPr>
                      <a:r>
                        <a:rPr b="1" sz="1200">
                          <a:latin typeface="Times Roman"/>
                          <a:ea typeface="Times Roman"/>
                          <a:cs typeface="Times Roman"/>
                          <a:sym typeface="Times Roman"/>
                        </a:rPr>
                        <a:t>Data Modality</a:t>
                      </a:r>
                    </a:p>
                  </a:txBody>
                  <a:tcPr marL="12700" marR="12700" marT="12700" marB="12700" anchor="ctr" anchorCtr="0" horzOverflow="overflow"/>
                </a:tc>
                <a:tc>
                  <a:txBody>
                    <a:bodyPr/>
                    <a:lstStyle/>
                    <a:p>
                      <a:pPr algn="ctr" defTabSz="457200">
                        <a:defRPr sz="1800"/>
                      </a:pPr>
                      <a:r>
                        <a:rPr b="1" sz="1200">
                          <a:latin typeface="Times Roman"/>
                          <a:ea typeface="Times Roman"/>
                          <a:cs typeface="Times Roman"/>
                          <a:sym typeface="Times Roman"/>
                        </a:rPr>
                        <a:t>Data Type / Tests Collected</a:t>
                      </a:r>
                    </a:p>
                  </a:txBody>
                  <a:tcPr marL="12700" marR="12700" marT="12700" marB="12700" anchor="ctr" anchorCtr="0" horzOverflow="overflow"/>
                </a:tc>
              </a:tr>
              <a:tr h="603352">
                <a:tc>
                  <a:txBody>
                    <a:bodyPr/>
                    <a:lstStyle/>
                    <a:p>
                      <a:pPr algn="l" defTabSz="457200">
                        <a:defRPr sz="1800"/>
                      </a:pPr>
                      <a:r>
                        <a:rPr b="1" sz="1200">
                          <a:latin typeface="Times Roman"/>
                          <a:ea typeface="Times Roman"/>
                          <a:cs typeface="Times Roman"/>
                          <a:sym typeface="Times Roman"/>
                        </a:rPr>
                        <a:t>Smartphone &amp; Wearable Sensors</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Accelerometry, gyroscope, touchscreen, microphone; tests include walking, tremor, daily tasks</a:t>
                      </a:r>
                    </a:p>
                  </a:txBody>
                  <a:tcPr marL="12700" marR="12700" marT="12700" marB="12700" anchor="ctr" anchorCtr="0" horzOverflow="overflow"/>
                </a:tc>
              </a:tr>
              <a:tr h="603352">
                <a:tc>
                  <a:txBody>
                    <a:bodyPr/>
                    <a:lstStyle/>
                    <a:p>
                      <a:pPr algn="l" defTabSz="457200">
                        <a:defRPr sz="1800"/>
                      </a:pPr>
                      <a:r>
                        <a:rPr b="1" sz="1200">
                          <a:latin typeface="Times Roman"/>
                          <a:ea typeface="Times Roman"/>
                          <a:cs typeface="Times Roman"/>
                          <a:sym typeface="Times Roman"/>
                        </a:rPr>
                        <a:t>Levodopa Response Wearable Study</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Accelerometer + smartphone; in-lab motor tasks + home monitoring over 4 days</a:t>
                      </a:r>
                    </a:p>
                  </a:txBody>
                  <a:tcPr marL="12700" marR="12700" marT="12700" marB="12700" anchor="ctr" anchorCtr="0" horzOverflow="overflow"/>
                </a:tc>
              </a:tr>
              <a:tr h="389259">
                <a:tc>
                  <a:txBody>
                    <a:bodyPr/>
                    <a:lstStyle/>
                    <a:p>
                      <a:pPr algn="l" defTabSz="457200">
                        <a:defRPr sz="1800"/>
                      </a:pPr>
                      <a:r>
                        <a:rPr b="1" sz="1200">
                          <a:latin typeface="Times Roman"/>
                          <a:ea typeface="Times Roman"/>
                          <a:cs typeface="Times Roman"/>
                          <a:sym typeface="Times Roman"/>
                        </a:rPr>
                        <a:t>Handwriting Samples</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Kinematic and pressure data during scripted writing tasks (spirals, words, sentences)</a:t>
                      </a:r>
                    </a:p>
                  </a:txBody>
                  <a:tcPr marL="12700" marR="12700" marT="12700" marB="12700" anchor="ctr" anchorCtr="0" horzOverflow="overflow"/>
                </a:tc>
              </a:tr>
              <a:tr h="389259">
                <a:tc>
                  <a:txBody>
                    <a:bodyPr/>
                    <a:lstStyle/>
                    <a:p>
                      <a:pPr algn="l" defTabSz="457200">
                        <a:defRPr sz="1800"/>
                      </a:pPr>
                      <a:r>
                        <a:rPr b="1" sz="1200">
                          <a:latin typeface="Times Roman"/>
                          <a:ea typeface="Times Roman"/>
                          <a:cs typeface="Times Roman"/>
                          <a:sym typeface="Times Roman"/>
                        </a:rPr>
                        <a:t>Keyboard Dynamics</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Keystroke hold times during natural computer use</a:t>
                      </a:r>
                    </a:p>
                  </a:txBody>
                  <a:tcPr marL="12700" marR="12700" marT="12700" marB="12700" anchor="ctr" anchorCtr="0" horzOverflow="overflow"/>
                </a:tc>
              </a:tr>
              <a:tr h="389259">
                <a:tc>
                  <a:txBody>
                    <a:bodyPr/>
                    <a:lstStyle/>
                    <a:p>
                      <a:pPr algn="l" defTabSz="457200">
                        <a:defRPr sz="1800"/>
                      </a:pPr>
                      <a:r>
                        <a:rPr b="1" sz="1200">
                          <a:latin typeface="Times Roman"/>
                          <a:ea typeface="Times Roman"/>
                          <a:cs typeface="Times Roman"/>
                          <a:sym typeface="Times Roman"/>
                        </a:rPr>
                        <a:t>Genomics (WGS)</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Whole-genome sequencing from large PD cohorts</a:t>
                      </a:r>
                    </a:p>
                  </a:txBody>
                  <a:tcPr marL="12700" marR="12700" marT="12700" marB="12700" anchor="ctr" anchorCtr="0" horzOverflow="overflow"/>
                </a:tc>
              </a:tr>
              <a:tr h="389259">
                <a:tc>
                  <a:txBody>
                    <a:bodyPr/>
                    <a:lstStyle/>
                    <a:p>
                      <a:pPr algn="l" defTabSz="457200">
                        <a:defRPr sz="1800"/>
                      </a:pPr>
                      <a:r>
                        <a:rPr b="1" sz="1200">
                          <a:latin typeface="Times Roman"/>
                          <a:ea typeface="Times Roman"/>
                          <a:cs typeface="Times Roman"/>
                          <a:sym typeface="Times Roman"/>
                        </a:rPr>
                        <a:t>Transcriptomics (RNA-seq)</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Gene expression data for molecular profiling</a:t>
                      </a:r>
                    </a:p>
                  </a:txBody>
                  <a:tcPr marL="12700" marR="12700" marT="12700" marB="12700" anchor="ctr" anchorCtr="0" horzOverflow="overflow"/>
                </a:tc>
              </a:tr>
              <a:tr h="389259">
                <a:tc>
                  <a:txBody>
                    <a:bodyPr/>
                    <a:lstStyle/>
                    <a:p>
                      <a:pPr algn="l" defTabSz="457200">
                        <a:defRPr sz="1800"/>
                      </a:pPr>
                      <a:r>
                        <a:rPr b="1" sz="1200">
                          <a:latin typeface="Times Roman"/>
                          <a:ea typeface="Times Roman"/>
                          <a:cs typeface="Times Roman"/>
                          <a:sym typeface="Times Roman"/>
                        </a:rPr>
                        <a:t>Clinical / Phenotypic Assessments</a:t>
                      </a:r>
                    </a:p>
                  </a:txBody>
                  <a:tcPr marL="12700" marR="12700" marT="12700" marB="12700" anchor="ctr" anchorCtr="0" horzOverflow="overflow"/>
                </a:tc>
                <a:tc>
                  <a:txBody>
                    <a:bodyPr/>
                    <a:lstStyle/>
                    <a:p>
                      <a:pPr algn="l" defTabSz="457200">
                        <a:defRPr sz="1800"/>
                      </a:pPr>
                      <a:r>
                        <a:rPr b="1" sz="1200">
                          <a:latin typeface="Times Roman"/>
                          <a:ea typeface="Times Roman"/>
                          <a:cs typeface="Times Roman"/>
                          <a:sym typeface="Times Roman"/>
                        </a:rPr>
                        <a:t>Standard clinical test scores, demographics, motor and non-motor evaluations</a:t>
                      </a:r>
                    </a:p>
                  </a:txBody>
                  <a:tcPr marL="12700" marR="12700" marT="12700" marB="12700" anchor="ctr" anchorCtr="0" horzOverflow="overflow"/>
                </a:tc>
              </a:tr>
            </a:tbl>
          </a:graphicData>
        </a:graphic>
      </p:graphicFrame>
      <p:sp>
        <p:nvSpPr>
          <p:cNvPr id="297" name="synapse.org  Databases for Parkinsons Research"/>
          <p:cNvSpPr txBox="1"/>
          <p:nvPr/>
        </p:nvSpPr>
        <p:spPr>
          <a:xfrm>
            <a:off x="140253" y="4734110"/>
            <a:ext cx="5913237" cy="7764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spcBef>
                <a:spcPts val="1400"/>
              </a:spcBef>
              <a:defRPr sz="1800">
                <a:latin typeface="Comic Sans MS"/>
                <a:ea typeface="Comic Sans MS"/>
                <a:cs typeface="Comic Sans MS"/>
                <a:sym typeface="Comic Sans MS"/>
              </a:defRPr>
            </a:pPr>
            <a:r>
              <a:t>          </a:t>
            </a:r>
            <a:r>
              <a:rPr>
                <a:solidFill>
                  <a:schemeClr val="accent5"/>
                </a:solidFill>
                <a:uFill>
                  <a:solidFill>
                    <a:schemeClr val="accent5"/>
                  </a:solidFill>
                </a:uFill>
                <a:hlinkClick r:id="rId2" invalidUrl="" action="" tgtFrame="" tooltip="" history="1" highlightClick="0" endSnd="0"/>
              </a:rPr>
              <a:t>synapse.org</a:t>
            </a:r>
            <a:r>
              <a:t>  Databases for Parkinsons Research</a:t>
            </a:r>
          </a:p>
        </p:txBody>
      </p:sp>
      <p:sp>
        <p:nvSpPr>
          <p:cNvPr id="298" name="So what data is available to today’s AI Progressive Agent ?"/>
          <p:cNvSpPr txBox="1"/>
          <p:nvPr/>
        </p:nvSpPr>
        <p:spPr>
          <a:xfrm>
            <a:off x="590867" y="59982"/>
            <a:ext cx="692084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1400"/>
              </a:spcBef>
              <a:defRPr b="1" sz="1800" u="sng">
                <a:latin typeface="Comic Sans MS"/>
                <a:ea typeface="Comic Sans MS"/>
                <a:cs typeface="Comic Sans MS"/>
                <a:sym typeface="Comic Sans MS"/>
              </a:defRPr>
            </a:lvl1pPr>
          </a:lstStyle>
          <a:p>
            <a:pPr/>
            <a:r>
              <a:t>So what data is available to today’s AI Progressive Agent ?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What are DaT Image Scans and how does it help with PD ?"/>
          <p:cNvSpPr txBox="1"/>
          <p:nvPr>
            <p:ph type="title"/>
          </p:nvPr>
        </p:nvSpPr>
        <p:spPr>
          <a:xfrm>
            <a:off x="97874" y="-279078"/>
            <a:ext cx="8520602" cy="845701"/>
          </a:xfrm>
          <a:prstGeom prst="rect">
            <a:avLst/>
          </a:prstGeom>
        </p:spPr>
        <p:txBody>
          <a:bodyPr/>
          <a:lstStyle>
            <a:lvl1pPr defTabSz="676655">
              <a:defRPr b="1" sz="2220" u="sng">
                <a:latin typeface="Comic Sans MS"/>
                <a:ea typeface="Comic Sans MS"/>
                <a:cs typeface="Comic Sans MS"/>
                <a:sym typeface="Comic Sans MS"/>
              </a:defRPr>
            </a:lvl1pPr>
          </a:lstStyle>
          <a:p>
            <a:pPr/>
            <a:r>
              <a:t>What are DaT Image Scans and how does it help with PD ?</a:t>
            </a:r>
          </a:p>
        </p:txBody>
      </p:sp>
      <p:sp>
        <p:nvSpPr>
          <p:cNvPr id="301" name="Dopamine Transporter (DaT) Imaging using DaT-SPECT or DaT-MRI provides critical biomarkers for Parkinson’s Disease (PD) by assessing dopaminergic neuron loss.…"/>
          <p:cNvSpPr txBox="1"/>
          <p:nvPr/>
        </p:nvSpPr>
        <p:spPr>
          <a:xfrm>
            <a:off x="66446" y="710340"/>
            <a:ext cx="2348114" cy="395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600">
                <a:latin typeface="Times Roman"/>
                <a:ea typeface="Times Roman"/>
                <a:cs typeface="Times Roman"/>
                <a:sym typeface="Times Roman"/>
              </a:defRPr>
            </a:pPr>
            <a:r>
              <a:rPr b="1"/>
              <a:t>Dopamine Transporter (DaT) Imaging</a:t>
            </a:r>
            <a:r>
              <a:t> using </a:t>
            </a:r>
            <a:r>
              <a:rPr b="1"/>
              <a:t>DaT-SPECT or DaT-MRI</a:t>
            </a:r>
            <a:r>
              <a:t> provides critical biomarkers for Parkinson’s Disease (PD) by assessing </a:t>
            </a:r>
            <a:r>
              <a:rPr b="1"/>
              <a:t>dopaminergic neuron loss</a:t>
            </a:r>
            <a:r>
              <a:t>.</a:t>
            </a:r>
          </a:p>
          <a:p>
            <a:pPr defTabSz="457200">
              <a:defRPr sz="1600">
                <a:latin typeface="Times Roman"/>
                <a:ea typeface="Times Roman"/>
                <a:cs typeface="Times Roman"/>
                <a:sym typeface="Times Roman"/>
              </a:defRPr>
            </a:pPr>
            <a:r>
              <a:t>When combined with other </a:t>
            </a:r>
            <a:r>
              <a:rPr b="1"/>
              <a:t>PPMI data</a:t>
            </a:r>
            <a:r>
              <a:t> (DTI, clinical scores, genetic markers, CSF biomarkers), it can lead to </a:t>
            </a:r>
            <a:r>
              <a:rPr b="1"/>
              <a:t>better diagnosis, progression tracking, and personalized treatment plans</a:t>
            </a:r>
            <a:r>
              <a:t>.</a:t>
            </a:r>
          </a:p>
        </p:txBody>
      </p:sp>
      <p:sp>
        <p:nvSpPr>
          <p:cNvPr id="302" name="Key Biomarkers from DaT-MRI for PD Treatment…"/>
          <p:cNvSpPr txBox="1"/>
          <p:nvPr/>
        </p:nvSpPr>
        <p:spPr>
          <a:xfrm>
            <a:off x="5103224" y="454792"/>
            <a:ext cx="4044944" cy="449457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defTabSz="457200">
              <a:lnSpc>
                <a:spcPct val="80000"/>
              </a:lnSpc>
              <a:spcBef>
                <a:spcPts val="1500"/>
              </a:spcBef>
              <a:defRPr b="1">
                <a:latin typeface="Times Roman"/>
                <a:ea typeface="Times Roman"/>
                <a:cs typeface="Times Roman"/>
                <a:sym typeface="Times Roman"/>
              </a:defRPr>
            </a:pPr>
            <a:r>
              <a:t>Key Biomarkers from DaT-MRI for PD Treatment</a:t>
            </a:r>
          </a:p>
          <a:p>
            <a:pPr defTabSz="457200">
              <a:lnSpc>
                <a:spcPct val="80000"/>
              </a:lnSpc>
              <a:spcBef>
                <a:spcPts val="1400"/>
              </a:spcBef>
              <a:defRPr b="1">
                <a:latin typeface="Times Roman"/>
                <a:ea typeface="Times Roman"/>
                <a:cs typeface="Times Roman"/>
                <a:sym typeface="Times Roman"/>
              </a:defRPr>
            </a:pPr>
            <a:r>
              <a:t>1. </a:t>
            </a:r>
            <a:r>
              <a:rPr u="sng"/>
              <a:t>DaT Binding Ratio (SBR - Specific Binding Ratio)</a:t>
            </a:r>
            <a:endParaRPr u="sng"/>
          </a:p>
          <a:p>
            <a:pPr defTabSz="457200">
              <a:lnSpc>
                <a:spcPct val="90000"/>
              </a:lnSpc>
              <a:spcBef>
                <a:spcPts val="1200"/>
              </a:spcBef>
              <a:defRPr b="1" sz="1200">
                <a:latin typeface="Times Roman"/>
                <a:ea typeface="Times Roman"/>
                <a:cs typeface="Times Roman"/>
                <a:sym typeface="Times Roman"/>
              </a:defRPr>
            </a:pPr>
            <a:r>
              <a:rPr b="0"/>
              <a:t>Measures </a:t>
            </a:r>
            <a:r>
              <a:t>dopamine transporter (DAT) density</a:t>
            </a:r>
            <a:r>
              <a:rPr b="0"/>
              <a:t> in the striatum. </a:t>
            </a:r>
            <a:r>
              <a:t>Lower SBR</a:t>
            </a:r>
            <a:r>
              <a:t> in the </a:t>
            </a:r>
            <a:r>
              <a:t>putamen</a:t>
            </a:r>
            <a:r>
              <a:t> and </a:t>
            </a:r>
            <a:r>
              <a:t>caudate nucleus</a:t>
            </a:r>
            <a:r>
              <a:t> is a hallmark of PD.</a:t>
            </a:r>
          </a:p>
          <a:p>
            <a:pPr defTabSz="457200">
              <a:lnSpc>
                <a:spcPct val="80000"/>
              </a:lnSpc>
              <a:spcBef>
                <a:spcPts val="1400"/>
              </a:spcBef>
              <a:defRPr b="1">
                <a:latin typeface="Times Roman"/>
                <a:ea typeface="Times Roman"/>
                <a:cs typeface="Times Roman"/>
                <a:sym typeface="Times Roman"/>
              </a:defRPr>
            </a:pPr>
            <a:r>
              <a:t>2. </a:t>
            </a:r>
            <a:r>
              <a:rPr u="sng"/>
              <a:t>Striatal Asymmetry Index (SAI)</a:t>
            </a:r>
            <a:endParaRPr u="sng"/>
          </a:p>
          <a:p>
            <a:pPr defTabSz="457200">
              <a:lnSpc>
                <a:spcPct val="80000"/>
              </a:lnSpc>
              <a:defRPr sz="1200">
                <a:latin typeface="Times Roman"/>
                <a:ea typeface="Times Roman"/>
                <a:cs typeface="Times Roman"/>
                <a:sym typeface="Times Roman"/>
              </a:defRPr>
            </a:pPr>
            <a:r>
              <a:t>Measures the asymmetry between </a:t>
            </a:r>
            <a:r>
              <a:rPr b="1"/>
              <a:t>left and right striatum</a:t>
            </a:r>
            <a:r>
              <a:t>.</a:t>
            </a:r>
          </a:p>
          <a:p>
            <a:pPr defTabSz="457200">
              <a:lnSpc>
                <a:spcPct val="80000"/>
              </a:lnSpc>
              <a:defRPr sz="1200">
                <a:latin typeface="Times Roman"/>
                <a:ea typeface="Times Roman"/>
                <a:cs typeface="Times Roman"/>
                <a:sym typeface="Times Roman"/>
              </a:defRPr>
            </a:pPr>
            <a:r>
              <a:t>Higher asymmetry → </a:t>
            </a:r>
            <a:r>
              <a:rPr b="1"/>
              <a:t>Earlier PD detection</a:t>
            </a:r>
            <a:r>
              <a:t>.</a:t>
            </a:r>
          </a:p>
          <a:p>
            <a:pPr defTabSz="457200">
              <a:lnSpc>
                <a:spcPct val="80000"/>
              </a:lnSpc>
              <a:defRPr sz="1200">
                <a:latin typeface="Times Roman"/>
                <a:ea typeface="Times Roman"/>
                <a:cs typeface="Times Roman"/>
                <a:sym typeface="Times Roman"/>
              </a:defRPr>
            </a:pPr>
          </a:p>
          <a:p>
            <a:pPr defTabSz="457200">
              <a:lnSpc>
                <a:spcPct val="80000"/>
              </a:lnSpc>
              <a:spcBef>
                <a:spcPts val="1400"/>
              </a:spcBef>
              <a:defRPr b="1">
                <a:latin typeface="Times Roman"/>
                <a:ea typeface="Times Roman"/>
                <a:cs typeface="Times Roman"/>
                <a:sym typeface="Times Roman"/>
              </a:defRPr>
            </a:pPr>
            <a:r>
              <a:t>3. </a:t>
            </a:r>
            <a:r>
              <a:rPr u="sng"/>
              <a:t>Putamen/Caudate LoUptake Ratio</a:t>
            </a:r>
          </a:p>
          <a:p>
            <a:pPr defTabSz="457200">
              <a:lnSpc>
                <a:spcPct val="80000"/>
              </a:lnSpc>
              <a:defRPr b="1" sz="1200">
                <a:latin typeface="Times Roman"/>
                <a:ea typeface="Times Roman"/>
                <a:cs typeface="Times Roman"/>
                <a:sym typeface="Times Roman"/>
              </a:defRPr>
            </a:pPr>
            <a:r>
              <a:rPr b="0"/>
              <a:t>In PD, the </a:t>
            </a:r>
            <a:r>
              <a:t>putamen is affected earlier</a:t>
            </a:r>
            <a:r>
              <a:rPr b="0"/>
              <a:t> than the caudate.</a:t>
            </a:r>
            <a:endParaRPr b="0"/>
          </a:p>
          <a:p>
            <a:pPr defTabSz="457200">
              <a:lnSpc>
                <a:spcPct val="80000"/>
              </a:lnSpc>
              <a:defRPr sz="1200">
                <a:latin typeface="Times Roman"/>
                <a:ea typeface="Times Roman"/>
                <a:cs typeface="Times Roman"/>
                <a:sym typeface="Times Roman"/>
              </a:defRPr>
            </a:pPr>
            <a:r>
              <a:t>A </a:t>
            </a:r>
            <a:r>
              <a:rPr b="1"/>
              <a:t>low putamen/caudate ratio</a:t>
            </a:r>
            <a:r>
              <a:t> correlates with motor impairment severity.</a:t>
            </a:r>
          </a:p>
          <a:p>
            <a:pPr defTabSz="457200">
              <a:lnSpc>
                <a:spcPct val="80000"/>
              </a:lnSpc>
              <a:defRPr sz="1200">
                <a:latin typeface="Times Roman"/>
                <a:ea typeface="Times Roman"/>
                <a:cs typeface="Times Roman"/>
                <a:sym typeface="Times Roman"/>
              </a:defRPr>
            </a:pPr>
          </a:p>
          <a:p>
            <a:pPr defTabSz="457200">
              <a:lnSpc>
                <a:spcPct val="80000"/>
              </a:lnSpc>
              <a:spcBef>
                <a:spcPts val="1400"/>
              </a:spcBef>
              <a:defRPr b="1">
                <a:latin typeface="Times Roman"/>
                <a:ea typeface="Times Roman"/>
                <a:cs typeface="Times Roman"/>
                <a:sym typeface="Times Roman"/>
              </a:defRPr>
            </a:pPr>
            <a:r>
              <a:t>4. </a:t>
            </a:r>
            <a:r>
              <a:rPr u="sng"/>
              <a:t>Progression Markers</a:t>
            </a:r>
            <a:endParaRPr u="sng"/>
          </a:p>
          <a:p>
            <a:pPr defTabSz="457200">
              <a:lnSpc>
                <a:spcPct val="80000"/>
              </a:lnSpc>
              <a:defRPr sz="1200">
                <a:latin typeface="Times Roman"/>
                <a:ea typeface="Times Roman"/>
                <a:cs typeface="Times Roman"/>
                <a:sym typeface="Times Roman"/>
              </a:defRPr>
            </a:pPr>
            <a:r>
              <a:rPr b="1"/>
              <a:t>Annual DaT loss rate (~5-10%)</a:t>
            </a:r>
            <a:r>
              <a:t> can predict disease progression.</a:t>
            </a:r>
          </a:p>
          <a:p>
            <a:pPr defTabSz="457200">
              <a:lnSpc>
                <a:spcPct val="80000"/>
              </a:lnSpc>
              <a:defRPr sz="1200">
                <a:latin typeface="Times Roman"/>
                <a:ea typeface="Times Roman"/>
                <a:cs typeface="Times Roman"/>
                <a:sym typeface="Times Roman"/>
              </a:defRPr>
            </a:pPr>
            <a:r>
              <a:t>Faster loss in the </a:t>
            </a:r>
            <a:r>
              <a:rPr b="1"/>
              <a:t>posterior putamen</a:t>
            </a:r>
            <a:r>
              <a:t> correlates with rapid motor decline.</a:t>
            </a:r>
          </a:p>
        </p:txBody>
      </p:sp>
      <p:sp>
        <p:nvSpPr>
          <p:cNvPr id="303" name="Rectangle"/>
          <p:cNvSpPr/>
          <p:nvPr/>
        </p:nvSpPr>
        <p:spPr>
          <a:xfrm>
            <a:off x="31293" y="566939"/>
            <a:ext cx="2418420" cy="4270283"/>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304" name="Rectangle"/>
          <p:cNvSpPr/>
          <p:nvPr/>
        </p:nvSpPr>
        <p:spPr>
          <a:xfrm>
            <a:off x="5047793" y="435610"/>
            <a:ext cx="4019544" cy="4404038"/>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pic>
        <p:nvPicPr>
          <p:cNvPr id="305" name="Screenshot 2025-08-21 at 8.05.04 AM.png" descr="Screenshot 2025-08-21 at 8.05.04 AM.png"/>
          <p:cNvPicPr>
            <a:picLocks noChangeAspect="1"/>
          </p:cNvPicPr>
          <p:nvPr/>
        </p:nvPicPr>
        <p:blipFill>
          <a:blip r:embed="rId2">
            <a:extLst/>
          </a:blip>
          <a:stretch>
            <a:fillRect/>
          </a:stretch>
        </p:blipFill>
        <p:spPr>
          <a:xfrm>
            <a:off x="2524935" y="1752935"/>
            <a:ext cx="2467914" cy="1637630"/>
          </a:xfrm>
          <a:prstGeom prst="rect">
            <a:avLst/>
          </a:prstGeom>
          <a:ln w="12700">
            <a:miter lim="400000"/>
          </a:ln>
        </p:spPr>
      </p:pic>
      <p:pic>
        <p:nvPicPr>
          <p:cNvPr id="306" name="Screenshot 2025-08-21 at 8.28.59 AM.png" descr="Screenshot 2025-08-21 at 8.28.59 AM.png"/>
          <p:cNvPicPr>
            <a:picLocks noChangeAspect="1"/>
          </p:cNvPicPr>
          <p:nvPr/>
        </p:nvPicPr>
        <p:blipFill>
          <a:blip r:embed="rId3">
            <a:extLst/>
          </a:blip>
          <a:stretch>
            <a:fillRect/>
          </a:stretch>
        </p:blipFill>
        <p:spPr>
          <a:xfrm>
            <a:off x="3859026" y="3452537"/>
            <a:ext cx="1151967" cy="1379377"/>
          </a:xfrm>
          <a:prstGeom prst="rect">
            <a:avLst/>
          </a:prstGeom>
          <a:ln w="12700">
            <a:miter lim="400000"/>
          </a:ln>
        </p:spPr>
      </p:pic>
      <p:pic>
        <p:nvPicPr>
          <p:cNvPr id="307" name="Screenshot 2025-08-21 at 8.28.39 AM.png" descr="Screenshot 2025-08-21 at 8.28.39 AM.png"/>
          <p:cNvPicPr>
            <a:picLocks noChangeAspect="1"/>
          </p:cNvPicPr>
          <p:nvPr/>
        </p:nvPicPr>
        <p:blipFill>
          <a:blip r:embed="rId4">
            <a:extLst/>
          </a:blip>
          <a:stretch>
            <a:fillRect/>
          </a:stretch>
        </p:blipFill>
        <p:spPr>
          <a:xfrm>
            <a:off x="2524935" y="3504138"/>
            <a:ext cx="1271569" cy="831675"/>
          </a:xfrm>
          <a:prstGeom prst="rect">
            <a:avLst/>
          </a:prstGeom>
          <a:ln w="12700">
            <a:miter lim="400000"/>
          </a:ln>
        </p:spPr>
      </p:pic>
      <p:pic>
        <p:nvPicPr>
          <p:cNvPr id="308" name="up0NNYg.png" descr="up0NNYg.png"/>
          <p:cNvPicPr>
            <a:picLocks noChangeAspect="1"/>
          </p:cNvPicPr>
          <p:nvPr/>
        </p:nvPicPr>
        <p:blipFill>
          <a:blip r:embed="rId5">
            <a:extLst/>
          </a:blip>
          <a:stretch>
            <a:fillRect/>
          </a:stretch>
        </p:blipFill>
        <p:spPr>
          <a:xfrm>
            <a:off x="2744682" y="455662"/>
            <a:ext cx="1731501" cy="11837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Google Shape;90;p18"/>
          <p:cNvSpPr txBox="1"/>
          <p:nvPr>
            <p:ph type="body" sz="quarter" idx="1"/>
          </p:nvPr>
        </p:nvSpPr>
        <p:spPr>
          <a:xfrm>
            <a:off x="-228600" y="710147"/>
            <a:ext cx="4268401" cy="1597801"/>
          </a:xfrm>
          <a:prstGeom prst="rect">
            <a:avLst/>
          </a:prstGeom>
        </p:spPr>
        <p:txBody>
          <a:bodyPr/>
          <a:lstStyle/>
          <a:p>
            <a:pPr indent="-298450">
              <a:buSzPts val="1100"/>
              <a:defRPr b="1" sz="1100"/>
            </a:pPr>
            <a:r>
              <a:t>PD progression is highly variable</a:t>
            </a:r>
            <a:r>
              <a:rPr b="0"/>
              <a:t>: Some patients experience rapid </a:t>
            </a:r>
            <a:r>
              <a:rPr b="0" u="sng"/>
              <a:t>cognitive decline </a:t>
            </a:r>
            <a:r>
              <a:rPr b="0"/>
              <a:t>and </a:t>
            </a:r>
            <a:r>
              <a:rPr b="0" i="1" u="sng"/>
              <a:t>early dementia</a:t>
            </a:r>
            <a:r>
              <a:rPr b="0"/>
              <a:t>, while others show slow, </a:t>
            </a:r>
            <a:r>
              <a:rPr b="0" i="1" u="sng"/>
              <a:t>primarily motor symptom progression</a:t>
            </a:r>
            <a:r>
              <a:rPr b="0"/>
              <a:t>. [3]</a:t>
            </a:r>
          </a:p>
          <a:p>
            <a:pPr indent="-273050">
              <a:buSzPts val="1000"/>
              <a:defRPr b="1" sz="1000"/>
            </a:pPr>
            <a:r>
              <a:t>Advanced MRI, especially diffusion imaging, reveals these individual differences</a:t>
            </a:r>
            <a:r>
              <a:rPr b="0"/>
              <a:t>: Imaging of white-matter microstructure (such as DTI) detects early and subtle brain changes linked to both motor and </a:t>
            </a:r>
            <a:r>
              <a:rPr b="0" sz="1100"/>
              <a:t>co</a:t>
            </a:r>
            <a:r>
              <a:rPr b="0" sz="900"/>
              <a:t>gnitive decline. </a:t>
            </a:r>
            <a:r>
              <a:rPr b="0" sz="800"/>
              <a:t>[4][2][1]</a:t>
            </a:r>
          </a:p>
        </p:txBody>
      </p:sp>
      <p:sp>
        <p:nvSpPr>
          <p:cNvPr id="311" name="Google Shape;91;p18"/>
          <p:cNvSpPr txBox="1"/>
          <p:nvPr/>
        </p:nvSpPr>
        <p:spPr>
          <a:xfrm>
            <a:off x="7510037" y="3868386"/>
            <a:ext cx="1489801"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000">
                <a:latin typeface="Roboto"/>
                <a:ea typeface="Roboto"/>
                <a:cs typeface="Roboto"/>
                <a:sym typeface="Roboto"/>
              </a:defRPr>
            </a:lvl1pPr>
          </a:lstStyle>
          <a:p>
            <a:pPr/>
            <a:r>
              <a:t>Associations between DTI measures and MoCA and MDS-UPDRS-III [3]</a:t>
            </a:r>
          </a:p>
        </p:txBody>
      </p:sp>
      <p:sp>
        <p:nvSpPr>
          <p:cNvPr id="312" name="Google Shape;92;p18"/>
          <p:cNvSpPr txBox="1"/>
          <p:nvPr>
            <p:ph type="title"/>
          </p:nvPr>
        </p:nvSpPr>
        <p:spPr>
          <a:xfrm>
            <a:off x="66124" y="-169226"/>
            <a:ext cx="8520602" cy="845701"/>
          </a:xfrm>
          <a:prstGeom prst="rect">
            <a:avLst/>
          </a:prstGeom>
        </p:spPr>
        <p:txBody>
          <a:bodyPr/>
          <a:lstStyle>
            <a:lvl1pPr>
              <a:defRPr b="1" sz="3000" u="sng">
                <a:latin typeface="Comic Sans MS"/>
                <a:ea typeface="Comic Sans MS"/>
                <a:cs typeface="Comic Sans MS"/>
                <a:sym typeface="Comic Sans MS"/>
              </a:defRPr>
            </a:lvl1pPr>
          </a:lstStyle>
          <a:p>
            <a:pPr/>
            <a:r>
              <a:t>Why DTI matters !</a:t>
            </a:r>
          </a:p>
        </p:txBody>
      </p:sp>
      <p:sp>
        <p:nvSpPr>
          <p:cNvPr id="313" name="Google Shape;93;p18"/>
          <p:cNvSpPr txBox="1"/>
          <p:nvPr/>
        </p:nvSpPr>
        <p:spPr>
          <a:xfrm>
            <a:off x="0" y="4041325"/>
            <a:ext cx="7452614" cy="8911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pPr>
            <a:r>
              <a:t>[1] Zheng, Zhong, et al. "DTI correlates of distinct cognitive impairments in Parkinson's disease." Human brain mapping 35.4 (2014): 1325-1333</a:t>
            </a:r>
          </a:p>
          <a:p>
            <a:pPr>
              <a:defRPr sz="700"/>
            </a:pPr>
            <a:r>
              <a:t>[2] Atkinson-Clement C, Pinto S, Eusebio A, Coulon O. Diffusion tensor imaging in Parkinson's disease: Review and meta-analysis. Neuroimage Clin. 2017 Jul 15;16:98-110. doi: 10.1016/j.nicl.2017.07.011. PMID: 28765809; PMCID: PMC5527156.</a:t>
            </a:r>
          </a:p>
          <a:p>
            <a:pPr>
              <a:defRPr sz="700"/>
            </a:pPr>
            <a:r>
              <a:t>[3]  Owens-Walton, Conor, et al. "A worldwide study of white matter microstructural alterations in people living with Parkinson’s disease." npj Parkinson's Disease 10.1 (2024): 151.</a:t>
            </a:r>
          </a:p>
          <a:p>
            <a:pPr>
              <a:defRPr sz="700"/>
            </a:pPr>
            <a:r>
              <a:t>[4] Taylor, Kirsten I., et al. "Progressive decline in gray and white matter integrity in de novo Parkinson’s disease: an analysis of longitudinal Parkinson progression markers initiative diffusion tensor imaging data." Frontiers in aging neuroscience 10 (2018): 318.</a:t>
            </a:r>
          </a:p>
          <a:p>
            <a:pPr>
              <a:defRPr sz="700"/>
            </a:pPr>
          </a:p>
          <a:p>
            <a:pPr>
              <a:defRPr sz="700"/>
            </a:pPr>
            <a:r>
              <a:t>.</a:t>
            </a:r>
          </a:p>
        </p:txBody>
      </p:sp>
      <p:pic>
        <p:nvPicPr>
          <p:cNvPr id="314" name="Screen Shot 2025-08-04 at 4.06.48 PM.pngGoogle Shape;94;p18" descr="Screen Shot 2025-08-04 at 4.06.48 PM.pngGoogle Shape;94;p18"/>
          <p:cNvPicPr>
            <a:picLocks noChangeAspect="1"/>
          </p:cNvPicPr>
          <p:nvPr/>
        </p:nvPicPr>
        <p:blipFill>
          <a:blip r:embed="rId2">
            <a:extLst/>
          </a:blip>
          <a:stretch>
            <a:fillRect/>
          </a:stretch>
        </p:blipFill>
        <p:spPr>
          <a:xfrm>
            <a:off x="4272741" y="38849"/>
            <a:ext cx="2656796" cy="2120475"/>
          </a:xfrm>
          <a:prstGeom prst="rect">
            <a:avLst/>
          </a:prstGeom>
          <a:ln w="12700">
            <a:miter lim="400000"/>
          </a:ln>
        </p:spPr>
      </p:pic>
      <p:sp>
        <p:nvSpPr>
          <p:cNvPr id="315" name="Google Shape;95;p18"/>
          <p:cNvSpPr txBox="1"/>
          <p:nvPr/>
        </p:nvSpPr>
        <p:spPr>
          <a:xfrm>
            <a:off x="4334400" y="2074783"/>
            <a:ext cx="2610601" cy="309008"/>
          </a:xfrm>
          <a:prstGeom prst="rect">
            <a:avLst/>
          </a:prstGeom>
          <a:ln w="12700">
            <a:miter lim="400000"/>
          </a:ln>
          <a:extLst>
            <a:ext uri="{C572A759-6A51-4108-AA02-DFA0A04FC94B}">
              <ma14:wrappingTextBoxFlag xmlns:ma14="http://schemas.microsoft.com/office/mac/drawingml/2011/main" val="1"/>
            </a:ext>
          </a:extLst>
        </p:spPr>
        <p:txBody>
          <a:bodyPr lIns="79550" tIns="79550" rIns="79550" bIns="79550">
            <a:spAutoFit/>
          </a:bodyPr>
          <a:lstStyle>
            <a:lvl1pPr algn="ctr">
              <a:defRPr sz="600"/>
            </a:lvl1pPr>
          </a:lstStyle>
          <a:p>
            <a:pPr/>
            <a:r>
              <a:t>Statistically significant ROIs in each cognitive domain overlaid on top of a standard brain in axial view [1]</a:t>
            </a:r>
          </a:p>
        </p:txBody>
      </p:sp>
      <p:pic>
        <p:nvPicPr>
          <p:cNvPr id="316" name="Screen Shot 2025-08-04 at 4.09.45 PM.pngGoogle Shape;96;p18" descr="Screen Shot 2025-08-04 at 4.09.45 PM.pngGoogle Shape;96;p18"/>
          <p:cNvPicPr>
            <a:picLocks noChangeAspect="1"/>
          </p:cNvPicPr>
          <p:nvPr/>
        </p:nvPicPr>
        <p:blipFill>
          <a:blip r:embed="rId3">
            <a:extLst/>
          </a:blip>
          <a:stretch>
            <a:fillRect/>
          </a:stretch>
        </p:blipFill>
        <p:spPr>
          <a:xfrm>
            <a:off x="7080849" y="55474"/>
            <a:ext cx="2006700" cy="3781752"/>
          </a:xfrm>
          <a:prstGeom prst="rect">
            <a:avLst/>
          </a:prstGeom>
          <a:ln w="12700">
            <a:miter lim="400000"/>
          </a:ln>
        </p:spPr>
      </p:pic>
      <p:sp>
        <p:nvSpPr>
          <p:cNvPr id="317" name="Google Shape;97;p18"/>
          <p:cNvSpPr txBox="1"/>
          <p:nvPr/>
        </p:nvSpPr>
        <p:spPr>
          <a:xfrm>
            <a:off x="3135199" y="2192576"/>
            <a:ext cx="4041000" cy="174413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sz="900"/>
            </a:pPr>
          </a:p>
          <a:p>
            <a:pPr marL="457200" indent="-292100">
              <a:lnSpc>
                <a:spcPct val="115000"/>
              </a:lnSpc>
              <a:buClr>
                <a:srgbClr val="000000"/>
              </a:buClr>
              <a:buSzPts val="1000"/>
              <a:buFont typeface="Arial"/>
              <a:buChar char="●"/>
              <a:defRPr b="1" sz="1000"/>
            </a:pPr>
            <a:r>
              <a:t>Imaging biomarkers correlate with symptom severity and can predict who will decline faster</a:t>
            </a:r>
            <a:r>
              <a:rPr b="0"/>
              <a:t>: DTI metrics not only track disease stage, but can also help identify patients at highest risk for rapid deterioration. [3][2]</a:t>
            </a:r>
            <a:endParaRPr i="1"/>
          </a:p>
          <a:p>
            <a:pPr marL="457200" indent="-292100">
              <a:lnSpc>
                <a:spcPct val="115000"/>
              </a:lnSpc>
              <a:buClr>
                <a:srgbClr val="000000"/>
              </a:buClr>
              <a:buSzPts val="1000"/>
              <a:buFont typeface="Arial"/>
              <a:buChar char="●"/>
              <a:defRPr b="1" sz="1000"/>
            </a:pPr>
            <a:r>
              <a:t>Without definitive clinical predictors, neuroimaging is essential</a:t>
            </a:r>
            <a:r>
              <a:rPr b="0"/>
              <a:t>: MRI biomarkers are critical for patient stratification, monitoring progression, and personalizing interventions addressing the urgent need for objective tools in this heterogeneous disease. [4]</a:t>
            </a:r>
          </a:p>
        </p:txBody>
      </p:sp>
      <p:pic>
        <p:nvPicPr>
          <p:cNvPr id="318" name="Screen Shot 2025-08-04 at 4.34.53 PM.pngGoogle Shape;98;p18" descr="Screen Shot 2025-08-04 at 4.34.53 PM.pngGoogle Shape;98;p18"/>
          <p:cNvPicPr>
            <a:picLocks noChangeAspect="1"/>
          </p:cNvPicPr>
          <p:nvPr/>
        </p:nvPicPr>
        <p:blipFill>
          <a:blip r:embed="rId4">
            <a:extLst/>
          </a:blip>
          <a:stretch>
            <a:fillRect/>
          </a:stretch>
        </p:blipFill>
        <p:spPr>
          <a:xfrm>
            <a:off x="311699" y="2552492"/>
            <a:ext cx="2975910" cy="1100083"/>
          </a:xfrm>
          <a:prstGeom prst="rect">
            <a:avLst/>
          </a:prstGeom>
          <a:ln w="12700">
            <a:miter lim="400000"/>
          </a:ln>
        </p:spPr>
      </p:pic>
      <p:sp>
        <p:nvSpPr>
          <p:cNvPr id="319" name="Google Shape;99;p18"/>
          <p:cNvSpPr txBox="1"/>
          <p:nvPr/>
        </p:nvSpPr>
        <p:spPr>
          <a:xfrm>
            <a:off x="311699" y="3680912"/>
            <a:ext cx="2975910" cy="424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a:solidFill>
                  <a:schemeClr val="accent2">
                    <a:lumOff val="21764"/>
                  </a:schemeClr>
                </a:solidFill>
                <a:latin typeface="Comic Sans MS"/>
                <a:ea typeface="Comic Sans MS"/>
                <a:cs typeface="Comic Sans MS"/>
                <a:sym typeface="Comic Sans MS"/>
              </a:defRPr>
            </a:lvl1pPr>
          </a:lstStyle>
          <a:p>
            <a:pPr/>
            <a:r>
              <a:t>Diffusion Tensor Imaging (DTI)</a:t>
            </a:r>
          </a:p>
        </p:txBody>
      </p:sp>
      <p:sp>
        <p:nvSpPr>
          <p:cNvPr id="320" name="Rectangle"/>
          <p:cNvSpPr/>
          <p:nvPr/>
        </p:nvSpPr>
        <p:spPr>
          <a:xfrm>
            <a:off x="158293" y="663995"/>
            <a:ext cx="3812115" cy="1572401"/>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321" name="Rectangle"/>
          <p:cNvSpPr/>
          <p:nvPr/>
        </p:nvSpPr>
        <p:spPr>
          <a:xfrm>
            <a:off x="3576710" y="2354321"/>
            <a:ext cx="3465965" cy="1572401"/>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Google Shape;119;p21"/>
          <p:cNvSpPr txBox="1"/>
          <p:nvPr>
            <p:ph type="title"/>
          </p:nvPr>
        </p:nvSpPr>
        <p:spPr>
          <a:xfrm>
            <a:off x="13293" y="-115471"/>
            <a:ext cx="8520601" cy="451200"/>
          </a:xfrm>
          <a:prstGeom prst="rect">
            <a:avLst/>
          </a:prstGeom>
        </p:spPr>
        <p:txBody>
          <a:bodyPr/>
          <a:lstStyle>
            <a:lvl1pPr defTabSz="502920">
              <a:defRPr b="1" sz="1540" u="sng">
                <a:latin typeface="Comic Sans MS"/>
                <a:ea typeface="Comic Sans MS"/>
                <a:cs typeface="Comic Sans MS"/>
                <a:sym typeface="Comic Sans MS"/>
              </a:defRPr>
            </a:lvl1pPr>
          </a:lstStyle>
          <a:p>
            <a:pPr/>
            <a:r>
              <a:t>Progressive Pipeline - II : Multi-Modal Imaging  (Brain Region Specificity)</a:t>
            </a:r>
          </a:p>
        </p:txBody>
      </p:sp>
      <p:pic>
        <p:nvPicPr>
          <p:cNvPr id="324" name="Screenshot 2025-08-04 at 10.54.09 PM.pngGoogle Shape;120;p21" descr="Screenshot 2025-08-04 at 10.54.09 PM.pngGoogle Shape;120;p21"/>
          <p:cNvPicPr>
            <a:picLocks noChangeAspect="1"/>
          </p:cNvPicPr>
          <p:nvPr/>
        </p:nvPicPr>
        <p:blipFill>
          <a:blip r:embed="rId2">
            <a:extLst/>
          </a:blip>
          <a:stretch>
            <a:fillRect/>
          </a:stretch>
        </p:blipFill>
        <p:spPr>
          <a:xfrm>
            <a:off x="2211924" y="251063"/>
            <a:ext cx="5036154" cy="4100724"/>
          </a:xfrm>
          <a:prstGeom prst="rect">
            <a:avLst/>
          </a:prstGeom>
          <a:ln w="12700">
            <a:miter lim="400000"/>
          </a:ln>
        </p:spPr>
      </p:pic>
      <p:sp>
        <p:nvSpPr>
          <p:cNvPr id="325" name="Rectangle 2"/>
          <p:cNvSpPr/>
          <p:nvPr/>
        </p:nvSpPr>
        <p:spPr>
          <a:xfrm>
            <a:off x="2698257" y="4017858"/>
            <a:ext cx="3459123" cy="220718"/>
          </a:xfrm>
          <a:prstGeom prst="rect">
            <a:avLst/>
          </a:prstGeom>
          <a:solidFill>
            <a:srgbClr val="FFFFFF"/>
          </a:solidFill>
          <a:ln w="12700">
            <a:miter lim="400000"/>
          </a:ln>
        </p:spPr>
        <p:txBody>
          <a:bodyPr lIns="45719" rIns="45719" anchor="ctr"/>
          <a:lstStyle/>
          <a:p>
            <a:pPr algn="ctr">
              <a:defRPr>
                <a:solidFill>
                  <a:srgbClr val="FFFFFF"/>
                </a:solidFill>
              </a:defRPr>
            </a:pPr>
          </a:p>
        </p:txBody>
      </p:sp>
      <p:graphicFrame>
        <p:nvGraphicFramePr>
          <p:cNvPr id="326" name="Google Shape;107;p19"/>
          <p:cNvGraphicFramePr/>
          <p:nvPr/>
        </p:nvGraphicFramePr>
        <p:xfrm>
          <a:off x="311133" y="525319"/>
          <a:ext cx="1970996" cy="310694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52113"/>
                <a:gridCol w="652113"/>
                <a:gridCol w="657243"/>
              </a:tblGrid>
              <a:tr h="442488">
                <a:tc>
                  <a:txBody>
                    <a:bodyPr/>
                    <a:lstStyle/>
                    <a:p>
                      <a:pPr algn="l">
                        <a:lnSpc>
                          <a:spcPct val="115000"/>
                        </a:lnSpc>
                        <a:defRPr sz="1800"/>
                      </a:pPr>
                      <a:r>
                        <a:rPr b="1" sz="700">
                          <a:solidFill>
                            <a:srgbClr val="262626"/>
                          </a:solidFill>
                        </a:rPr>
                        <a:t>Region</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ctr">
                        <a:lnSpc>
                          <a:spcPct val="115000"/>
                        </a:lnSpc>
                        <a:defRPr sz="1800"/>
                      </a:pPr>
                      <a:r>
                        <a:rPr b="1" sz="700">
                          <a:solidFill>
                            <a:srgbClr val="262626"/>
                          </a:solidFill>
                        </a:rPr>
                        <a:t>DTI trend</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b="1" sz="700">
                          <a:solidFill>
                            <a:srgbClr val="262626"/>
                          </a:solidFill>
                        </a:rPr>
                        <a:t>Clinical link</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r>
              <a:tr h="442488">
                <a:tc>
                  <a:txBody>
                    <a:bodyPr/>
                    <a:lstStyle/>
                    <a:p>
                      <a:pPr algn="l">
                        <a:lnSpc>
                          <a:spcPct val="115000"/>
                        </a:lnSpc>
                        <a:defRPr sz="1800"/>
                      </a:pPr>
                      <a:r>
                        <a:rPr sz="700">
                          <a:solidFill>
                            <a:srgbClr val="262626"/>
                          </a:solidFill>
                        </a:rPr>
                        <a:t>Substantia Nigra</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↓FA, ↑MD</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Motor dysfunction</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r>
              <a:tr h="442488">
                <a:tc>
                  <a:txBody>
                    <a:bodyPr/>
                    <a:lstStyle/>
                    <a:p>
                      <a:pPr algn="l">
                        <a:lnSpc>
                          <a:spcPct val="115000"/>
                        </a:lnSpc>
                        <a:defRPr sz="1800"/>
                      </a:pPr>
                      <a:r>
                        <a:rPr sz="700">
                          <a:solidFill>
                            <a:srgbClr val="262626"/>
                          </a:solidFill>
                        </a:rPr>
                        <a:t>Corpus Callosum</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↓FA, ↑MD</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Risk of falls</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r>
              <a:tr h="442488">
                <a:tc>
                  <a:txBody>
                    <a:bodyPr/>
                    <a:lstStyle/>
                    <a:p>
                      <a:pPr algn="l">
                        <a:lnSpc>
                          <a:spcPct val="115000"/>
                        </a:lnSpc>
                        <a:defRPr sz="1800"/>
                      </a:pPr>
                      <a:r>
                        <a:rPr sz="700">
                          <a:solidFill>
                            <a:srgbClr val="262626"/>
                          </a:solidFill>
                        </a:rPr>
                        <a:t>Corticospinal Tract</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↓FA</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Bradykinesia &amp; rigidity</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r>
              <a:tr h="442488">
                <a:tc>
                  <a:txBody>
                    <a:bodyPr/>
                    <a:lstStyle/>
                    <a:p>
                      <a:pPr algn="l">
                        <a:lnSpc>
                          <a:spcPct val="115000"/>
                        </a:lnSpc>
                        <a:defRPr sz="1800"/>
                      </a:pPr>
                      <a:r>
                        <a:rPr sz="700">
                          <a:solidFill>
                            <a:srgbClr val="262626"/>
                          </a:solidFill>
                        </a:rPr>
                        <a:t>Frontal White Matter</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↓FA, ↑MD</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Executive dysfunction</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r>
              <a:tr h="442488">
                <a:tc>
                  <a:txBody>
                    <a:bodyPr/>
                    <a:lstStyle/>
                    <a:p>
                      <a:pPr algn="l">
                        <a:lnSpc>
                          <a:spcPct val="115000"/>
                        </a:lnSpc>
                        <a:defRPr sz="1800"/>
                      </a:pPr>
                      <a:r>
                        <a:rPr sz="700">
                          <a:solidFill>
                            <a:srgbClr val="262626"/>
                          </a:solidFill>
                        </a:rPr>
                        <a:t>Thalamic Radiation</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Altered FA/MD</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Sensory–motor integration</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r>
              <a:tr h="442488">
                <a:tc>
                  <a:txBody>
                    <a:bodyPr/>
                    <a:lstStyle/>
                    <a:p>
                      <a:pPr algn="l">
                        <a:lnSpc>
                          <a:spcPct val="115000"/>
                        </a:lnSpc>
                        <a:defRPr sz="1800"/>
                      </a:pPr>
                      <a:r>
                        <a:rPr sz="700">
                          <a:solidFill>
                            <a:srgbClr val="262626"/>
                          </a:solidFill>
                        </a:rPr>
                        <a:t>Cerebellar Peduncles</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↓FA, ↑MD</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c>
                  <a:txBody>
                    <a:bodyPr/>
                    <a:lstStyle/>
                    <a:p>
                      <a:pPr algn="l">
                        <a:lnSpc>
                          <a:spcPct val="115000"/>
                        </a:lnSpc>
                        <a:defRPr sz="1800"/>
                      </a:pPr>
                      <a:r>
                        <a:rPr sz="700">
                          <a:solidFill>
                            <a:srgbClr val="262626"/>
                          </a:solidFill>
                        </a:rPr>
                        <a:t>Gait &amp; balance issues</a:t>
                      </a:r>
                    </a:p>
                  </a:txBody>
                  <a:tcPr marL="34300" marR="34300" marT="34300" marB="34300" anchor="t" anchorCtr="0" horzOverflow="overflow">
                    <a:lnL>
                      <a:solidFill>
                        <a:srgbClr val="D5D5D5"/>
                      </a:solidFill>
                    </a:lnL>
                    <a:lnR>
                      <a:solidFill>
                        <a:srgbClr val="D5D5D5"/>
                      </a:solidFill>
                    </a:lnR>
                    <a:lnT>
                      <a:solidFill>
                        <a:srgbClr val="D5D5D5"/>
                      </a:solidFill>
                    </a:lnT>
                    <a:lnB>
                      <a:solidFill>
                        <a:srgbClr val="D5D5D5"/>
                      </a:solidFill>
                    </a:lnB>
                    <a:solidFill>
                      <a:srgbClr val="EBEBEB"/>
                    </a:solidFill>
                  </a:tcPr>
                </a:tc>
              </a:tr>
            </a:tbl>
          </a:graphicData>
        </a:graphic>
      </p:graphicFrame>
      <p:pic>
        <p:nvPicPr>
          <p:cNvPr id="327" name="Google Shape;105;p19" descr="Google Shape;105;p19"/>
          <p:cNvPicPr>
            <a:picLocks noChangeAspect="1"/>
          </p:cNvPicPr>
          <p:nvPr/>
        </p:nvPicPr>
        <p:blipFill>
          <a:blip r:embed="rId3">
            <a:extLst/>
          </a:blip>
          <a:stretch>
            <a:fillRect/>
          </a:stretch>
        </p:blipFill>
        <p:spPr>
          <a:xfrm>
            <a:off x="6322267" y="1607206"/>
            <a:ext cx="2780673" cy="1929088"/>
          </a:xfrm>
          <a:prstGeom prst="rect">
            <a:avLst/>
          </a:prstGeom>
          <a:ln w="12700">
            <a:miter lim="400000"/>
          </a:ln>
        </p:spPr>
      </p:pic>
      <p:sp>
        <p:nvSpPr>
          <p:cNvPr id="328" name="Google Shape;106;p19"/>
          <p:cNvSpPr txBox="1"/>
          <p:nvPr/>
        </p:nvSpPr>
        <p:spPr>
          <a:xfrm>
            <a:off x="6566390" y="3594317"/>
            <a:ext cx="30000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Major white matter tracts</a:t>
            </a:r>
          </a:p>
        </p:txBody>
      </p:sp>
      <p:pic>
        <p:nvPicPr>
          <p:cNvPr id="329" name="Picture 4" descr="Picture 4"/>
          <p:cNvPicPr>
            <a:picLocks noChangeAspect="1"/>
          </p:cNvPicPr>
          <p:nvPr/>
        </p:nvPicPr>
        <p:blipFill>
          <a:blip r:embed="rId4">
            <a:extLst/>
          </a:blip>
          <a:stretch>
            <a:fillRect/>
          </a:stretch>
        </p:blipFill>
        <p:spPr>
          <a:xfrm>
            <a:off x="6514741" y="331098"/>
            <a:ext cx="2642623" cy="1120801"/>
          </a:xfrm>
          <a:prstGeom prst="rect">
            <a:avLst/>
          </a:prstGeom>
          <a:ln w="12700">
            <a:miter lim="400000"/>
          </a:ln>
        </p:spPr>
      </p:pic>
      <p:sp>
        <p:nvSpPr>
          <p:cNvPr id="330" name="Google Shape;128;p22"/>
          <p:cNvSpPr txBox="1"/>
          <p:nvPr/>
        </p:nvSpPr>
        <p:spPr>
          <a:xfrm>
            <a:off x="4449559" y="4089449"/>
            <a:ext cx="48648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34">
                <a:latin typeface="+mj-lt"/>
                <a:ea typeface="+mj-ea"/>
                <a:cs typeface="+mj-cs"/>
                <a:sym typeface="Helvetica"/>
              </a:defRPr>
            </a:pPr>
            <a:r>
              <a:t>Compositional Bayesian Co-Clustering of Diffusion Tensor Imaging (DTI) Biomarkers with Clinical Measures for Enhanced Prediction of</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34">
                <a:latin typeface="+mj-lt"/>
                <a:ea typeface="+mj-ea"/>
                <a:cs typeface="+mj-cs"/>
                <a:sym typeface="Helvetica"/>
              </a:defRPr>
            </a:pPr>
            <a:r>
              <a:t>Parkinson Disease Severity, </a:t>
            </a:r>
            <a:r>
              <a:rPr>
                <a:latin typeface="+mn-lt"/>
                <a:ea typeface="+mn-ea"/>
                <a:cs typeface="+mn-cs"/>
                <a:sym typeface="Arial"/>
              </a:rPr>
              <a:t>A. Vinod C. Bajaj  ICIBM conference ,  2025</a:t>
            </a:r>
          </a:p>
        </p:txBody>
      </p:sp>
      <p:sp>
        <p:nvSpPr>
          <p:cNvPr id="331" name="Utilizing Brain Region Specific T1-MRI and DAT-SPECT…"/>
          <p:cNvSpPr txBox="1"/>
          <p:nvPr/>
        </p:nvSpPr>
        <p:spPr>
          <a:xfrm>
            <a:off x="96534" y="4159099"/>
            <a:ext cx="3877452"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34">
                <a:latin typeface="+mj-lt"/>
                <a:ea typeface="+mj-ea"/>
                <a:cs typeface="+mj-cs"/>
                <a:sym typeface="Helvetica"/>
              </a:defRPr>
            </a:pPr>
            <a:r>
              <a:t>Utilizing Brain Region Specific T1-MRI and DAT-SPECT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34">
                <a:latin typeface="+mj-lt"/>
                <a:ea typeface="+mj-ea"/>
                <a:cs typeface="+mj-cs"/>
                <a:sym typeface="Helvetica"/>
              </a:defRPr>
            </a:pPr>
            <a:r>
              <a:t>Imaging Biomarkers for Enhanced Differential Diagnosis of</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34">
                <a:latin typeface="+mj-lt"/>
                <a:ea typeface="+mj-ea"/>
                <a:cs typeface="+mj-cs"/>
                <a:sym typeface="Helvetica"/>
              </a:defRPr>
            </a:pPr>
            <a:r>
              <a:t>CSFSAA Parkinsons Positive and CSFSAA Negative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34">
                <a:latin typeface="+mj-lt"/>
                <a:ea typeface="+mj-ea"/>
                <a:cs typeface="+mj-cs"/>
                <a:sym typeface="Helvetica"/>
              </a:defRPr>
            </a:pPr>
            <a:r>
              <a:t>Parkinsonisms, </a:t>
            </a:r>
            <a:r>
              <a:rPr>
                <a:latin typeface="+mn-lt"/>
                <a:ea typeface="+mn-ea"/>
                <a:cs typeface="+mn-cs"/>
                <a:sym typeface="Arial"/>
              </a:rPr>
              <a:t>A. Dominick, C. Bajaj  ICIBM conference,,2025</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aal3_rotation" descr="aal3_rotation"/>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714231" y="545441"/>
            <a:ext cx="2657570" cy="2657570"/>
          </a:xfrm>
          <a:prstGeom prst="rect">
            <a:avLst/>
          </a:prstGeom>
          <a:ln w="12700">
            <a:miter lim="400000"/>
          </a:ln>
        </p:spPr>
      </p:pic>
      <p:sp>
        <p:nvSpPr>
          <p:cNvPr id="334" name="Google Shape;133;p23"/>
          <p:cNvSpPr txBox="1"/>
          <p:nvPr>
            <p:ph type="title"/>
          </p:nvPr>
        </p:nvSpPr>
        <p:spPr>
          <a:xfrm>
            <a:off x="70070" y="-10303"/>
            <a:ext cx="8520603" cy="543786"/>
          </a:xfrm>
          <a:prstGeom prst="rect">
            <a:avLst/>
          </a:prstGeom>
        </p:spPr>
        <p:txBody>
          <a:bodyPr/>
          <a:lstStyle>
            <a:lvl1pPr defTabSz="576072">
              <a:defRPr b="1" sz="2000" u="sng">
                <a:latin typeface="Comic Sans MS"/>
                <a:ea typeface="Comic Sans MS"/>
                <a:cs typeface="Comic Sans MS"/>
                <a:sym typeface="Comic Sans MS"/>
              </a:defRPr>
            </a:lvl1pPr>
          </a:lstStyle>
          <a:p>
            <a:pPr/>
            <a:r>
              <a:t>Trained/Cross-Validated SEGFORMER on MRI-T1,  DAT, DTI</a:t>
            </a:r>
          </a:p>
        </p:txBody>
      </p:sp>
      <p:pic>
        <p:nvPicPr>
          <p:cNvPr id="335" name="Picture 2" descr="Picture 2"/>
          <p:cNvPicPr>
            <a:picLocks noChangeAspect="1"/>
          </p:cNvPicPr>
          <p:nvPr/>
        </p:nvPicPr>
        <p:blipFill>
          <a:blip r:embed="rId5">
            <a:extLst/>
          </a:blip>
          <a:stretch>
            <a:fillRect/>
          </a:stretch>
        </p:blipFill>
        <p:spPr>
          <a:xfrm>
            <a:off x="98887" y="669596"/>
            <a:ext cx="5316640" cy="3804308"/>
          </a:xfrm>
          <a:prstGeom prst="rect">
            <a:avLst/>
          </a:prstGeom>
          <a:ln w="12700">
            <a:miter lim="400000"/>
          </a:ln>
        </p:spPr>
      </p:pic>
      <p:sp>
        <p:nvSpPr>
          <p:cNvPr id="336" name="TextBox 8"/>
          <p:cNvSpPr txBox="1"/>
          <p:nvPr/>
        </p:nvSpPr>
        <p:spPr>
          <a:xfrm>
            <a:off x="6331958" y="553290"/>
            <a:ext cx="2000598" cy="4920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114300">
              <a:defRPr b="1" u="sng"/>
            </a:lvl1pPr>
          </a:lstStyle>
          <a:p>
            <a:pPr/>
            <a:r>
              <a:t>Segmentation Atlas (108 sub-regions)</a:t>
            </a:r>
          </a:p>
        </p:txBody>
      </p:sp>
      <p:pic>
        <p:nvPicPr>
          <p:cNvPr id="337" name="Picture 4" descr="Picture 4"/>
          <p:cNvPicPr>
            <a:picLocks noChangeAspect="1"/>
          </p:cNvPicPr>
          <p:nvPr/>
        </p:nvPicPr>
        <p:blipFill>
          <a:blip r:embed="rId6">
            <a:extLst/>
          </a:blip>
          <a:stretch>
            <a:fillRect/>
          </a:stretch>
        </p:blipFill>
        <p:spPr>
          <a:xfrm>
            <a:off x="5546716" y="3077650"/>
            <a:ext cx="3571042" cy="151456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00" fill="hold"/>
                                        <p:tgtEl>
                                          <p:spTgt spid="333"/>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33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1" fill="hold" display="0">
                  <p:stCondLst>
                    <p:cond delay="indefinite"/>
                  </p:stCondLst>
                </p:cTn>
                <p:tgtEl>
                  <p:spTgt spid="333"/>
                </p:tgtEl>
              </p:cMediaNode>
            </p:video>
            <p:seq concurrent="1" prevAc="none" nextAc="seek">
              <p:cTn id="12" evtFilter="cancelBubble" nodeType="interactiveSeq" restart="whenNotActive" fill="hold">
                <p:stCondLst>
                  <p:cond delay="0" evt="onClick">
                    <p:tgtEl>
                      <p:spTgt spid="333"/>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333"/>
                                        </p:tgtEl>
                                      </p:cBhvr>
                                    </p:cmd>
                                  </p:childTnLst>
                                </p:cTn>
                              </p:par>
                            </p:childTnLst>
                          </p:cTn>
                        </p:par>
                      </p:childTnLst>
                    </p:cTn>
                  </p:par>
                </p:childTnLst>
              </p:cTn>
              <p:nextCondLst>
                <p:cond delay="0" evt="onClick">
                  <p:tgtEl>
                    <p:spTgt spid="33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Google Shape;80;p17"/>
          <p:cNvSpPr txBox="1"/>
          <p:nvPr/>
        </p:nvSpPr>
        <p:spPr>
          <a:xfrm>
            <a:off x="977799" y="5290852"/>
            <a:ext cx="3033302" cy="136285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400"/>
              </a:spcBef>
              <a:defRPr b="1" sz="800" u="sng"/>
            </a:pPr>
            <a:r>
              <a:t>Causes &amp; Diagnosis</a:t>
            </a:r>
          </a:p>
          <a:p>
            <a:pPr marL="457200" indent="-279400">
              <a:lnSpc>
                <a:spcPct val="115000"/>
              </a:lnSpc>
              <a:spcBef>
                <a:spcPts val="1200"/>
              </a:spcBef>
              <a:buClr>
                <a:srgbClr val="000000"/>
              </a:buClr>
              <a:buSzPts val="800"/>
              <a:buFont typeface="Arial"/>
              <a:buChar char="●"/>
              <a:defRPr sz="800"/>
            </a:pPr>
            <a:r>
              <a:t>Mostly </a:t>
            </a:r>
            <a:r>
              <a:rPr b="1"/>
              <a:t>idiopathic</a:t>
            </a:r>
            <a:r>
              <a:t> (unknown cause)</a:t>
            </a:r>
          </a:p>
          <a:p>
            <a:pPr marL="457200" indent="-279400">
              <a:lnSpc>
                <a:spcPct val="115000"/>
              </a:lnSpc>
              <a:buClr>
                <a:srgbClr val="000000"/>
              </a:buClr>
              <a:buSzPts val="800"/>
              <a:buFont typeface="Arial"/>
              <a:buChar char="●"/>
              <a:defRPr b="1" sz="800"/>
            </a:pPr>
            <a:r>
              <a:t>Genetics, aging, environmental toxins</a:t>
            </a:r>
            <a:r>
              <a:rPr b="0"/>
              <a:t> may contribute</a:t>
            </a:r>
          </a:p>
          <a:p>
            <a:pPr marL="457200" indent="-279400">
              <a:lnSpc>
                <a:spcPct val="115000"/>
              </a:lnSpc>
              <a:buClr>
                <a:srgbClr val="000000"/>
              </a:buClr>
              <a:buSzPts val="800"/>
              <a:buFont typeface="Arial"/>
              <a:buChar char="●"/>
              <a:defRPr b="1" sz="800"/>
            </a:pPr>
            <a:r>
              <a:t>Diagnosis based on clinical history</a:t>
            </a:r>
            <a:r>
              <a:rPr b="0"/>
              <a:t> and physical examination</a:t>
            </a:r>
          </a:p>
          <a:p>
            <a:pPr marL="457200" indent="-279400">
              <a:lnSpc>
                <a:spcPct val="115000"/>
              </a:lnSpc>
              <a:buClr>
                <a:srgbClr val="000000"/>
              </a:buClr>
              <a:buSzPts val="800"/>
              <a:buFont typeface="Arial"/>
              <a:buChar char="●"/>
              <a:defRPr sz="800"/>
            </a:pPr>
            <a:r>
              <a:t>Rule out similar conditions: </a:t>
            </a:r>
            <a:r>
              <a:rPr i="1"/>
              <a:t>Essential tremor, PSP, MSA, etc.</a:t>
            </a:r>
          </a:p>
        </p:txBody>
      </p:sp>
      <p:sp>
        <p:nvSpPr>
          <p:cNvPr id="194" name="Google Shape;81;p17"/>
          <p:cNvSpPr txBox="1"/>
          <p:nvPr>
            <p:ph type="body" sz="quarter" idx="1"/>
          </p:nvPr>
        </p:nvSpPr>
        <p:spPr>
          <a:xfrm>
            <a:off x="58733" y="543775"/>
            <a:ext cx="4871434" cy="1362852"/>
          </a:xfrm>
          <a:prstGeom prst="rect">
            <a:avLst/>
          </a:prstGeom>
        </p:spPr>
        <p:txBody>
          <a:bodyPr/>
          <a:lstStyle/>
          <a:p>
            <a:pPr marL="0" indent="0" defTabSz="347472">
              <a:lnSpc>
                <a:spcPct val="100000"/>
              </a:lnSpc>
              <a:buClrTx/>
              <a:buSzTx/>
              <a:buFontTx/>
              <a:buNone/>
              <a:defRPr sz="1520">
                <a:latin typeface="Times Roman"/>
                <a:ea typeface="Times Roman"/>
                <a:cs typeface="Times Roman"/>
                <a:sym typeface="Times Roman"/>
              </a:defRPr>
            </a:pPr>
            <a:r>
              <a:t>PD is a </a:t>
            </a:r>
            <a:r>
              <a:rPr b="1"/>
              <a:t>multisystem α‑synucleinopathy</a:t>
            </a:r>
            <a:r>
              <a:t> (group of </a:t>
            </a:r>
            <a:r>
              <a:rPr i="1"/>
              <a:t>neurological disorde</a:t>
            </a:r>
            <a:r>
              <a:t>rs) driven by intertwined </a:t>
            </a:r>
            <a:r>
              <a:rPr i="1"/>
              <a:t>protein‑handling</a:t>
            </a:r>
            <a:r>
              <a:t>, </a:t>
            </a:r>
            <a:r>
              <a:rPr i="1"/>
              <a:t>mitochondrial</a:t>
            </a:r>
            <a:r>
              <a:t>, </a:t>
            </a:r>
            <a:r>
              <a:rPr i="1"/>
              <a:t>inflammatory</a:t>
            </a:r>
            <a:r>
              <a:t> and </a:t>
            </a:r>
            <a:r>
              <a:rPr i="1"/>
              <a:t>network factors</a:t>
            </a:r>
            <a:r>
              <a:t>—</a:t>
            </a:r>
            <a:r>
              <a:rPr i="1" u="sng"/>
              <a:t>not just dopamine alone.</a:t>
            </a:r>
            <a:r>
              <a:t> </a:t>
            </a:r>
          </a:p>
        </p:txBody>
      </p:sp>
      <p:sp>
        <p:nvSpPr>
          <p:cNvPr id="195" name="Google Shape;82;p17"/>
          <p:cNvSpPr txBox="1"/>
          <p:nvPr>
            <p:ph type="title"/>
          </p:nvPr>
        </p:nvSpPr>
        <p:spPr>
          <a:xfrm>
            <a:off x="-49996" y="-84695"/>
            <a:ext cx="6756121" cy="491893"/>
          </a:xfrm>
          <a:prstGeom prst="rect">
            <a:avLst/>
          </a:prstGeom>
        </p:spPr>
        <p:txBody>
          <a:bodyPr/>
          <a:lstStyle>
            <a:lvl1pPr defTabSz="484631">
              <a:defRPr b="1" sz="1695" u="sng">
                <a:latin typeface="Comic Sans MS"/>
                <a:ea typeface="Comic Sans MS"/>
                <a:cs typeface="Comic Sans MS"/>
                <a:sym typeface="Comic Sans MS"/>
              </a:defRPr>
            </a:lvl1pPr>
          </a:lstStyle>
          <a:p>
            <a:pPr/>
            <a:r>
              <a:t>What are typical Parkinson's Disease (PD) Patient Symptoms?</a:t>
            </a:r>
          </a:p>
        </p:txBody>
      </p:sp>
      <p:pic>
        <p:nvPicPr>
          <p:cNvPr id="196" name="Google Shape;83;p17" descr="Google Shape;83;p17"/>
          <p:cNvPicPr>
            <a:picLocks noChangeAspect="1"/>
          </p:cNvPicPr>
          <p:nvPr/>
        </p:nvPicPr>
        <p:blipFill>
          <a:blip r:embed="rId2">
            <a:extLst/>
          </a:blip>
          <a:stretch>
            <a:fillRect/>
          </a:stretch>
        </p:blipFill>
        <p:spPr>
          <a:xfrm>
            <a:off x="4821006" y="279543"/>
            <a:ext cx="4341279" cy="4000790"/>
          </a:xfrm>
          <a:prstGeom prst="rect">
            <a:avLst/>
          </a:prstGeom>
          <a:ln w="12700">
            <a:miter lim="400000"/>
          </a:ln>
        </p:spPr>
      </p:pic>
      <p:pic>
        <p:nvPicPr>
          <p:cNvPr id="197" name="Google Shape;84;p17" descr="Google Shape;84;p17"/>
          <p:cNvPicPr>
            <a:picLocks noChangeAspect="1"/>
          </p:cNvPicPr>
          <p:nvPr/>
        </p:nvPicPr>
        <p:blipFill>
          <a:blip r:embed="rId3">
            <a:extLst/>
          </a:blip>
          <a:stretch>
            <a:fillRect/>
          </a:stretch>
        </p:blipFill>
        <p:spPr>
          <a:xfrm>
            <a:off x="4216316" y="5151987"/>
            <a:ext cx="3458475" cy="1888584"/>
          </a:xfrm>
          <a:prstGeom prst="rect">
            <a:avLst/>
          </a:prstGeom>
          <a:ln w="12700">
            <a:miter lim="400000"/>
          </a:ln>
        </p:spPr>
      </p:pic>
      <p:sp>
        <p:nvSpPr>
          <p:cNvPr id="198" name="Google Shape;85;p17"/>
          <p:cNvSpPr txBox="1"/>
          <p:nvPr/>
        </p:nvSpPr>
        <p:spPr>
          <a:xfrm>
            <a:off x="58733" y="2003955"/>
            <a:ext cx="4871434" cy="268711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400"/>
              </a:spcBef>
              <a:defRPr b="1" sz="1300" u="sng"/>
            </a:pPr>
            <a:r>
              <a:t>Who all are Affected?</a:t>
            </a:r>
          </a:p>
          <a:p>
            <a:pPr defTabSz="457200">
              <a:spcBef>
                <a:spcPts val="1200"/>
              </a:spcBef>
              <a:defRPr sz="1300">
                <a:latin typeface="Times Roman"/>
                <a:ea typeface="Times Roman"/>
                <a:cs typeface="Times Roman"/>
                <a:sym typeface="Times Roman"/>
              </a:defRPr>
            </a:pPr>
            <a:r>
              <a:t>Here are some </a:t>
            </a:r>
            <a:r>
              <a:rPr b="1"/>
              <a:t>rough</a:t>
            </a:r>
            <a:r>
              <a:t> estimates (people </a:t>
            </a:r>
            <a:r>
              <a:rPr i="1"/>
              <a:t>living with</a:t>
            </a:r>
            <a:r>
              <a:t> Parkinson’s disease):</a:t>
            </a:r>
          </a:p>
          <a:p>
            <a:pPr marL="457200" indent="-317500" defTabSz="457200">
              <a:spcBef>
                <a:spcPts val="1200"/>
              </a:spcBef>
              <a:buSzPct val="100000"/>
              <a:buFont typeface="Times Roman"/>
              <a:buChar char="•"/>
              <a:defRPr sz="1300">
                <a:latin typeface="Times Roman"/>
                <a:ea typeface="Times Roman"/>
                <a:cs typeface="Times Roman"/>
                <a:sym typeface="Times Roman"/>
              </a:defRPr>
            </a:pPr>
            <a:r>
              <a:rPr b="1"/>
              <a:t>United States:</a:t>
            </a:r>
            <a:r>
              <a:t> ≈ </a:t>
            </a:r>
            <a:r>
              <a:rPr b="1"/>
              <a:t>1.1 million</a:t>
            </a:r>
            <a:r>
              <a:t> people. (Parkinson’s Foundation statistics page.) </a:t>
            </a:r>
            <a:r>
              <a:rPr u="sng">
                <a:solidFill>
                  <a:srgbClr val="0000EE"/>
                </a:solidFill>
                <a:hlinkClick r:id="rId4" invalidUrl="" action="" tgtFrame="" tooltip="" history="1" highlightClick="0" endSnd="0"/>
              </a:rPr>
              <a:t>Parkinson's Foundation</a:t>
            </a:r>
          </a:p>
          <a:p>
            <a:pPr marL="457200" indent="-317500" defTabSz="457200">
              <a:spcBef>
                <a:spcPts val="1200"/>
              </a:spcBef>
              <a:buSzPct val="100000"/>
              <a:buFont typeface="Times Roman"/>
              <a:buChar char="•"/>
              <a:defRPr sz="1300">
                <a:latin typeface="Times Roman"/>
                <a:ea typeface="Times Roman"/>
                <a:cs typeface="Times Roman"/>
                <a:sym typeface="Times Roman"/>
              </a:defRPr>
            </a:pPr>
            <a:r>
              <a:rPr b="1"/>
              <a:t>India:</a:t>
            </a:r>
            <a:r>
              <a:t> ≈ </a:t>
            </a:r>
            <a:r>
              <a:rPr b="1"/>
              <a:t>771,000</a:t>
            </a:r>
            <a:r>
              <a:t> people in </a:t>
            </a:r>
            <a:r>
              <a:rPr b="1"/>
              <a:t>2019</a:t>
            </a:r>
            <a:r>
              <a:t> (95% uncertainty interval: 635,000–919,000), from the India State‑Level Disease Burden Initiative (Lancet Global Health). </a:t>
            </a:r>
            <a:r>
              <a:rPr u="sng">
                <a:solidFill>
                  <a:srgbClr val="0000EE"/>
                </a:solidFill>
                <a:hlinkClick r:id="rId5" invalidUrl="" action="" tgtFrame="" tooltip="" history="1" highlightClick="0" endSnd="0"/>
              </a:rPr>
              <a:t>PMC</a:t>
            </a:r>
          </a:p>
          <a:p>
            <a:pPr marL="457200" indent="-317500" defTabSz="457200">
              <a:spcBef>
                <a:spcPts val="1200"/>
              </a:spcBef>
              <a:buSzPct val="100000"/>
              <a:buFont typeface="Times Roman"/>
              <a:buChar char="•"/>
              <a:defRPr sz="1300">
                <a:latin typeface="Times Roman"/>
                <a:ea typeface="Times Roman"/>
                <a:cs typeface="Times Roman"/>
                <a:sym typeface="Times Roman"/>
              </a:defRPr>
            </a:pPr>
            <a:r>
              <a:rPr b="1"/>
              <a:t>Worldwide:</a:t>
            </a:r>
            <a:r>
              <a:t> ≈ </a:t>
            </a:r>
            <a:r>
              <a:rPr b="1"/>
              <a:t>11.77 million</a:t>
            </a:r>
            <a:r>
              <a:t> people in </a:t>
            </a:r>
            <a:r>
              <a:rPr b="1"/>
              <a:t>2021</a:t>
            </a:r>
            <a:r>
              <a:t>, based on Global Burden of Disease 2021 analyses. </a:t>
            </a:r>
            <a:r>
              <a:rPr u="sng">
                <a:solidFill>
                  <a:srgbClr val="0000EE"/>
                </a:solidFill>
                <a:hlinkClick r:id="rId6" invalidUrl="" action="" tgtFrame="" tooltip="" history="1" highlightClick="0" endSnd="0"/>
              </a:rPr>
              <a:t>PMC</a:t>
            </a:r>
          </a:p>
        </p:txBody>
      </p:sp>
      <p:sp>
        <p:nvSpPr>
          <p:cNvPr id="199" name="Core Symptoms…"/>
          <p:cNvSpPr txBox="1"/>
          <p:nvPr/>
        </p:nvSpPr>
        <p:spPr>
          <a:xfrm>
            <a:off x="171552" y="5115500"/>
            <a:ext cx="4614688" cy="11566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600">
                <a:latin typeface="Times Roman"/>
                <a:ea typeface="Times Roman"/>
                <a:cs typeface="Times Roman"/>
                <a:sym typeface="Times Roman"/>
              </a:defRPr>
            </a:pPr>
            <a:r>
              <a:t>Core Symptoms</a:t>
            </a:r>
          </a:p>
          <a:p>
            <a:pPr marL="457200" indent="-279400">
              <a:lnSpc>
                <a:spcPct val="115000"/>
              </a:lnSpc>
              <a:spcBef>
                <a:spcPts val="1200"/>
              </a:spcBef>
              <a:buClr>
                <a:srgbClr val="000000"/>
              </a:buClr>
              <a:buSzPts val="1100"/>
              <a:buFont typeface="Arial"/>
              <a:buChar char="●"/>
              <a:defRPr b="1" sz="1100"/>
            </a:pPr>
            <a:r>
              <a:t>Bradykinesia</a:t>
            </a:r>
            <a:r>
              <a:rPr b="0"/>
              <a:t>: Slowness of movement, reduced facial expression</a:t>
            </a:r>
          </a:p>
          <a:p>
            <a:pPr marL="457200" indent="-279400">
              <a:lnSpc>
                <a:spcPct val="115000"/>
              </a:lnSpc>
              <a:buClr>
                <a:srgbClr val="000000"/>
              </a:buClr>
              <a:buSzPts val="1100"/>
              <a:buFont typeface="Arial"/>
              <a:buChar char="●"/>
              <a:defRPr b="1" sz="1100"/>
            </a:pPr>
            <a:r>
              <a:t>Resting tremor</a:t>
            </a:r>
            <a:r>
              <a:rPr b="0"/>
              <a:t>: Shaking, typically in one hand</a:t>
            </a:r>
          </a:p>
          <a:p>
            <a:pPr marL="457200" indent="-279400">
              <a:lnSpc>
                <a:spcPct val="115000"/>
              </a:lnSpc>
              <a:buClr>
                <a:srgbClr val="000000"/>
              </a:buClr>
              <a:buSzPts val="1100"/>
              <a:buFont typeface="Arial"/>
              <a:buChar char="●"/>
              <a:defRPr b="1" sz="1100"/>
            </a:pPr>
            <a:r>
              <a:t>Rigidity</a:t>
            </a:r>
            <a:r>
              <a:rPr b="0"/>
              <a:t>: Muscle stiffness</a:t>
            </a:r>
          </a:p>
          <a:p>
            <a:pPr marL="457200" indent="-279400">
              <a:lnSpc>
                <a:spcPct val="115000"/>
              </a:lnSpc>
              <a:buClr>
                <a:srgbClr val="000000"/>
              </a:buClr>
              <a:buSzPts val="1100"/>
              <a:buFont typeface="Arial"/>
              <a:buChar char="●"/>
              <a:defRPr b="1" sz="1100"/>
            </a:pPr>
            <a:r>
              <a:t>Postural instability</a:t>
            </a:r>
            <a:r>
              <a:rPr b="0"/>
              <a:t>: Imbalance and stooped posture</a:t>
            </a:r>
          </a:p>
        </p:txBody>
      </p:sp>
      <p:sp>
        <p:nvSpPr>
          <p:cNvPr id="200" name="Rectangle"/>
          <p:cNvSpPr/>
          <p:nvPr/>
        </p:nvSpPr>
        <p:spPr>
          <a:xfrm>
            <a:off x="55880" y="536687"/>
            <a:ext cx="4877140" cy="1131294"/>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01" name="Rectangle"/>
          <p:cNvSpPr/>
          <p:nvPr/>
        </p:nvSpPr>
        <p:spPr>
          <a:xfrm>
            <a:off x="55880" y="2016655"/>
            <a:ext cx="4846033" cy="2661715"/>
          </a:xfrm>
          <a:prstGeom prst="rect">
            <a:avLst/>
          </a:prstGeom>
          <a:ln w="25400">
            <a:solidFill>
              <a:schemeClr val="accent4">
                <a:satOff val="-40031"/>
                <a:lumOff val="-12509"/>
              </a:schemeClr>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02" name="Current therapies are mostly symptomatic; no drug has definitively slowed progression in Phase 3 trials yet."/>
          <p:cNvSpPr txBox="1"/>
          <p:nvPr/>
        </p:nvSpPr>
        <p:spPr>
          <a:xfrm>
            <a:off x="5362552" y="4244029"/>
            <a:ext cx="3759308"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b="1" sz="1200" u="sng">
                <a:latin typeface="Times Roman"/>
                <a:ea typeface="Times Roman"/>
                <a:cs typeface="Times Roman"/>
                <a:sym typeface="Times Roman"/>
              </a:defRPr>
            </a:lvl1pPr>
          </a:lstStyle>
          <a:p>
            <a:pPr/>
            <a:r>
              <a:t>Current therapies are mostly symptomatic; no drug has definitively slowed progression in Phase 3 trials yet.</a:t>
            </a:r>
          </a:p>
        </p:txBody>
      </p:sp>
      <p:pic>
        <p:nvPicPr>
          <p:cNvPr id="203" name="Substantia nigra (2).png" descr="Substantia nigra (2).png"/>
          <p:cNvPicPr>
            <a:picLocks noChangeAspect="1"/>
          </p:cNvPicPr>
          <p:nvPr/>
        </p:nvPicPr>
        <p:blipFill>
          <a:blip r:embed="rId7">
            <a:extLst/>
          </a:blip>
          <a:stretch>
            <a:fillRect/>
          </a:stretch>
        </p:blipFill>
        <p:spPr>
          <a:xfrm>
            <a:off x="3958905" y="5151330"/>
            <a:ext cx="985481" cy="69291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Progressive Pipeline  - III : Robust Variational Bayesian Co-Clustering"/>
          <p:cNvSpPr txBox="1"/>
          <p:nvPr>
            <p:ph type="title"/>
          </p:nvPr>
        </p:nvSpPr>
        <p:spPr>
          <a:xfrm>
            <a:off x="23876" y="-178971"/>
            <a:ext cx="8888248" cy="665430"/>
          </a:xfrm>
          <a:prstGeom prst="rect">
            <a:avLst/>
          </a:prstGeom>
        </p:spPr>
        <p:txBody>
          <a:bodyPr/>
          <a:lstStyle>
            <a:lvl1pPr defTabSz="548640">
              <a:defRPr b="1" sz="1980" u="sng">
                <a:latin typeface="Comic Sans MS"/>
                <a:ea typeface="Comic Sans MS"/>
                <a:cs typeface="Comic Sans MS"/>
                <a:sym typeface="Comic Sans MS"/>
              </a:defRPr>
            </a:lvl1pPr>
          </a:lstStyle>
          <a:p>
            <a:pPr/>
            <a:r>
              <a:t>Progressive Pipeline  - III : Robust Variational Bayesian Co-Clustering</a:t>
            </a:r>
          </a:p>
        </p:txBody>
      </p:sp>
      <p:pic>
        <p:nvPicPr>
          <p:cNvPr id="340" name="Screenshot 2025-08-21 at 4.37.28 AM.png" descr="Screenshot 2025-08-21 at 4.37.28 AM.png"/>
          <p:cNvPicPr>
            <a:picLocks noChangeAspect="1"/>
          </p:cNvPicPr>
          <p:nvPr/>
        </p:nvPicPr>
        <p:blipFill>
          <a:blip r:embed="rId2">
            <a:extLst/>
          </a:blip>
          <a:stretch>
            <a:fillRect/>
          </a:stretch>
        </p:blipFill>
        <p:spPr>
          <a:xfrm>
            <a:off x="154516" y="515416"/>
            <a:ext cx="5073336" cy="1834882"/>
          </a:xfrm>
          <a:prstGeom prst="rect">
            <a:avLst/>
          </a:prstGeom>
          <a:ln w="12700">
            <a:miter lim="400000"/>
          </a:ln>
        </p:spPr>
      </p:pic>
      <p:pic>
        <p:nvPicPr>
          <p:cNvPr id="341" name="Screenshot 2025-08-21 at 4.37.56 AM.png" descr="Screenshot 2025-08-21 at 4.37.56 AM.png"/>
          <p:cNvPicPr>
            <a:picLocks noChangeAspect="1"/>
          </p:cNvPicPr>
          <p:nvPr/>
        </p:nvPicPr>
        <p:blipFill>
          <a:blip r:embed="rId3">
            <a:extLst/>
          </a:blip>
          <a:stretch>
            <a:fillRect/>
          </a:stretch>
        </p:blipFill>
        <p:spPr>
          <a:xfrm>
            <a:off x="7089745" y="728270"/>
            <a:ext cx="1778424" cy="1834882"/>
          </a:xfrm>
          <a:prstGeom prst="rect">
            <a:avLst/>
          </a:prstGeom>
          <a:ln w="12700">
            <a:miter lim="400000"/>
          </a:ln>
        </p:spPr>
      </p:pic>
      <p:pic>
        <p:nvPicPr>
          <p:cNvPr id="342" name="Screenshot 2025-08-21 at 4.37.50 AM.png" descr="Screenshot 2025-08-21 at 4.37.50 AM.png"/>
          <p:cNvPicPr>
            <a:picLocks noChangeAspect="1"/>
          </p:cNvPicPr>
          <p:nvPr/>
        </p:nvPicPr>
        <p:blipFill>
          <a:blip r:embed="rId4">
            <a:extLst/>
          </a:blip>
          <a:stretch>
            <a:fillRect/>
          </a:stretch>
        </p:blipFill>
        <p:spPr>
          <a:xfrm>
            <a:off x="5185039" y="728270"/>
            <a:ext cx="1730189" cy="1769007"/>
          </a:xfrm>
          <a:prstGeom prst="rect">
            <a:avLst/>
          </a:prstGeom>
          <a:ln w="12700">
            <a:miter lim="400000"/>
          </a:ln>
        </p:spPr>
      </p:pic>
      <p:pic>
        <p:nvPicPr>
          <p:cNvPr id="343" name="Screenshot 2025-08-21 at 4.45.07 AM.png" descr="Screenshot 2025-08-21 at 4.45.07 AM.png"/>
          <p:cNvPicPr>
            <a:picLocks noChangeAspect="1"/>
          </p:cNvPicPr>
          <p:nvPr/>
        </p:nvPicPr>
        <p:blipFill>
          <a:blip r:embed="rId5">
            <a:extLst/>
          </a:blip>
          <a:stretch>
            <a:fillRect/>
          </a:stretch>
        </p:blipFill>
        <p:spPr>
          <a:xfrm>
            <a:off x="345170" y="2328713"/>
            <a:ext cx="8655418" cy="29458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Google Shape;125;p22"/>
          <p:cNvSpPr txBox="1"/>
          <p:nvPr>
            <p:ph type="title"/>
          </p:nvPr>
        </p:nvSpPr>
        <p:spPr>
          <a:xfrm>
            <a:off x="108912" y="16945"/>
            <a:ext cx="8926176" cy="621374"/>
          </a:xfrm>
          <a:prstGeom prst="rect">
            <a:avLst/>
          </a:prstGeom>
        </p:spPr>
        <p:txBody>
          <a:bodyPr/>
          <a:lstStyle>
            <a:lvl1pPr defTabSz="685800">
              <a:defRPr b="1" sz="2475" u="sng">
                <a:latin typeface="Comic Sans MS"/>
                <a:ea typeface="Comic Sans MS"/>
                <a:cs typeface="Comic Sans MS"/>
                <a:sym typeface="Comic Sans MS"/>
              </a:defRPr>
            </a:lvl1pPr>
          </a:lstStyle>
          <a:p>
            <a:pPr/>
            <a:r>
              <a:t>Robust Variational Bayesian Co-Clustering</a:t>
            </a:r>
          </a:p>
        </p:txBody>
      </p:sp>
      <p:pic>
        <p:nvPicPr>
          <p:cNvPr id="346" name="Screenshot 2025-08-04 at 10.56.21 PM.pngGoogle Shape;126;p22" descr="Screenshot 2025-08-04 at 10.56.21 PM.pngGoogle Shape;126;p22"/>
          <p:cNvPicPr>
            <a:picLocks noChangeAspect="1"/>
          </p:cNvPicPr>
          <p:nvPr/>
        </p:nvPicPr>
        <p:blipFill>
          <a:blip r:embed="rId2">
            <a:extLst/>
          </a:blip>
          <a:stretch>
            <a:fillRect/>
          </a:stretch>
        </p:blipFill>
        <p:spPr>
          <a:xfrm>
            <a:off x="3833493" y="736572"/>
            <a:ext cx="5354985" cy="3536173"/>
          </a:xfrm>
          <a:prstGeom prst="rect">
            <a:avLst/>
          </a:prstGeom>
          <a:ln w="12700">
            <a:miter lim="400000"/>
          </a:ln>
        </p:spPr>
      </p:pic>
      <p:sp>
        <p:nvSpPr>
          <p:cNvPr id="347" name="Google Shape;127;p22"/>
          <p:cNvSpPr txBox="1"/>
          <p:nvPr/>
        </p:nvSpPr>
        <p:spPr>
          <a:xfrm>
            <a:off x="-226268" y="926771"/>
            <a:ext cx="4061402" cy="30738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298450">
              <a:buClr>
                <a:srgbClr val="000000"/>
              </a:buClr>
              <a:buSzPts val="1100"/>
              <a:buFont typeface="Arial"/>
              <a:buChar char="●"/>
              <a:defRPr b="1" sz="1100"/>
            </a:pPr>
            <a:r>
              <a:t>Joint Clustering of Clinical &amp; Imaging Features: </a:t>
            </a:r>
            <a:r>
              <a:rPr b="0"/>
              <a:t>Simultaneously discovers coherent patient subtypes and joint feature clusters from mixed clinical and imaging data.</a:t>
            </a:r>
          </a:p>
          <a:p>
            <a:pPr indent="457200">
              <a:defRPr sz="1100"/>
            </a:pPr>
          </a:p>
          <a:p>
            <a:pPr marL="457200" indent="-298450">
              <a:buClr>
                <a:srgbClr val="000000"/>
              </a:buClr>
              <a:buSzPts val="1100"/>
              <a:buFont typeface="Arial"/>
              <a:buChar char="●"/>
              <a:defRPr b="1" sz="1100"/>
            </a:pPr>
            <a:r>
              <a:t>Bayesian Latent Space Modeling: </a:t>
            </a:r>
            <a:r>
              <a:rPr b="0"/>
              <a:t>Embeds subjects and features into a Bayesian latent space using Gaussian mixture priors for robust, noise-tolerant clustering.</a:t>
            </a:r>
          </a:p>
          <a:p>
            <a:pPr indent="457200">
              <a:defRPr sz="1100"/>
            </a:pPr>
          </a:p>
          <a:p>
            <a:pPr marL="457200" indent="-298450">
              <a:buClr>
                <a:srgbClr val="000000"/>
              </a:buClr>
              <a:buSzPts val="1100"/>
              <a:buFont typeface="Arial"/>
              <a:buChar char="●"/>
              <a:defRPr b="1" sz="1100"/>
            </a:pPr>
            <a:r>
              <a:t>Mutual-Information Alignment: </a:t>
            </a:r>
            <a:r>
              <a:rPr b="0"/>
              <a:t>Enforces concordance between imaging and clinical clusters via mutual-information cross-loss ensuring biological and clinical interpretability.</a:t>
            </a:r>
          </a:p>
          <a:p>
            <a:pPr indent="457200">
              <a:defRPr sz="1100"/>
            </a:pPr>
          </a:p>
          <a:p>
            <a:pPr marL="457200" indent="-298450">
              <a:buClr>
                <a:srgbClr val="000000"/>
              </a:buClr>
              <a:buSzPts val="1100"/>
              <a:buFont typeface="Arial"/>
              <a:buChar char="●"/>
              <a:defRPr b="1" sz="1100"/>
            </a:pPr>
            <a:r>
              <a:t>Handles High-Dimensional, Noisy Data: </a:t>
            </a:r>
            <a:r>
              <a:rPr b="0"/>
              <a:t>Suppresses noise and prevents overfitting with KL-regularization, doubly re-parameterized gradients, and compositional loss reducing pathways.</a:t>
            </a:r>
          </a:p>
        </p:txBody>
      </p:sp>
      <p:sp>
        <p:nvSpPr>
          <p:cNvPr id="348" name="Google Shape;128;p22"/>
          <p:cNvSpPr txBox="1"/>
          <p:nvPr/>
        </p:nvSpPr>
        <p:spPr>
          <a:xfrm>
            <a:off x="4078585" y="4357751"/>
            <a:ext cx="4864801" cy="5184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190500">
              <a:lnSpc>
                <a:spcPct val="91283"/>
              </a:lnSpc>
              <a:spcBef>
                <a:spcPts val="900"/>
              </a:spcBef>
              <a:defRPr b="1" sz="1200"/>
            </a:pPr>
            <a:r>
              <a:t>Scalable Robust Bayesian Co-Clustering with Compositional ELBOs, </a:t>
            </a:r>
            <a:r>
              <a:rPr b="0"/>
              <a:t>A. Vinod, C. Bajaj  arXiv:2504.04079v2 ,  2025</a:t>
            </a:r>
          </a:p>
        </p:txBody>
      </p:sp>
      <p:sp>
        <p:nvSpPr>
          <p:cNvPr id="349" name="Rectangle"/>
          <p:cNvSpPr/>
          <p:nvPr/>
        </p:nvSpPr>
        <p:spPr>
          <a:xfrm>
            <a:off x="29487" y="751723"/>
            <a:ext cx="3759360" cy="4005712"/>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350" name="Imaging"/>
          <p:cNvSpPr txBox="1"/>
          <p:nvPr/>
        </p:nvSpPr>
        <p:spPr>
          <a:xfrm>
            <a:off x="4174008" y="1045578"/>
            <a:ext cx="646322"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Imaging</a:t>
            </a:r>
          </a:p>
        </p:txBody>
      </p:sp>
      <p:sp>
        <p:nvSpPr>
          <p:cNvPr id="351" name="Imaging"/>
          <p:cNvSpPr txBox="1"/>
          <p:nvPr/>
        </p:nvSpPr>
        <p:spPr>
          <a:xfrm>
            <a:off x="8192288" y="1134478"/>
            <a:ext cx="646322"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Imaging</a:t>
            </a:r>
          </a:p>
        </p:txBody>
      </p:sp>
      <p:sp>
        <p:nvSpPr>
          <p:cNvPr id="352" name="Clinical"/>
          <p:cNvSpPr txBox="1"/>
          <p:nvPr/>
        </p:nvSpPr>
        <p:spPr>
          <a:xfrm rot="16200000">
            <a:off x="3637202" y="1938965"/>
            <a:ext cx="595348"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Clinical</a:t>
            </a:r>
          </a:p>
        </p:txBody>
      </p:sp>
      <p:sp>
        <p:nvSpPr>
          <p:cNvPr id="353" name="Clinical"/>
          <p:cNvSpPr txBox="1"/>
          <p:nvPr/>
        </p:nvSpPr>
        <p:spPr>
          <a:xfrm rot="16200000">
            <a:off x="8765461" y="1832285"/>
            <a:ext cx="59534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Clinical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Google Shape;119;p21"/>
          <p:cNvSpPr txBox="1"/>
          <p:nvPr>
            <p:ph type="title"/>
          </p:nvPr>
        </p:nvSpPr>
        <p:spPr>
          <a:xfrm>
            <a:off x="44755" y="-126055"/>
            <a:ext cx="8520601" cy="451200"/>
          </a:xfrm>
          <a:prstGeom prst="rect">
            <a:avLst/>
          </a:prstGeom>
        </p:spPr>
        <p:txBody>
          <a:bodyPr/>
          <a:lstStyle>
            <a:lvl1pPr defTabSz="502920">
              <a:defRPr b="1" sz="1540" u="sng">
                <a:latin typeface="Comic Sans MS"/>
                <a:ea typeface="Comic Sans MS"/>
                <a:cs typeface="Comic Sans MS"/>
                <a:sym typeface="Comic Sans MS"/>
              </a:defRPr>
            </a:lvl1pPr>
          </a:lstStyle>
          <a:p>
            <a:pPr/>
            <a:r>
              <a:t>Progressive AI  - IV : Co-Clustering with Compositional ELBOs</a:t>
            </a:r>
          </a:p>
        </p:txBody>
      </p:sp>
      <p:sp>
        <p:nvSpPr>
          <p:cNvPr id="356" name="Rectangle 2"/>
          <p:cNvSpPr/>
          <p:nvPr/>
        </p:nvSpPr>
        <p:spPr>
          <a:xfrm>
            <a:off x="5744085" y="4227274"/>
            <a:ext cx="2490952" cy="220718"/>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357" name="Screenshot 2025-08-21 at 4.43.25 AM.png" descr="Screenshot 2025-08-21 at 4.43.25 AM.png"/>
          <p:cNvPicPr>
            <a:picLocks noChangeAspect="1"/>
          </p:cNvPicPr>
          <p:nvPr/>
        </p:nvPicPr>
        <p:blipFill>
          <a:blip r:embed="rId2">
            <a:extLst/>
          </a:blip>
          <a:stretch>
            <a:fillRect/>
          </a:stretch>
        </p:blipFill>
        <p:spPr>
          <a:xfrm>
            <a:off x="6110351" y="2574440"/>
            <a:ext cx="3022411" cy="1983008"/>
          </a:xfrm>
          <a:prstGeom prst="rect">
            <a:avLst/>
          </a:prstGeom>
          <a:ln w="12700">
            <a:miter lim="400000"/>
          </a:ln>
        </p:spPr>
      </p:pic>
      <p:pic>
        <p:nvPicPr>
          <p:cNvPr id="358" name="Screenshot 2025-08-21 at 4.38.09 AM.png" descr="Screenshot 2025-08-21 at 4.38.09 AM.png"/>
          <p:cNvPicPr>
            <a:picLocks noChangeAspect="1"/>
          </p:cNvPicPr>
          <p:nvPr/>
        </p:nvPicPr>
        <p:blipFill>
          <a:blip r:embed="rId3">
            <a:extLst/>
          </a:blip>
          <a:stretch>
            <a:fillRect/>
          </a:stretch>
        </p:blipFill>
        <p:spPr>
          <a:xfrm>
            <a:off x="2460776" y="2211320"/>
            <a:ext cx="3688559" cy="2920914"/>
          </a:xfrm>
          <a:prstGeom prst="rect">
            <a:avLst/>
          </a:prstGeom>
          <a:ln w="12700">
            <a:miter lim="400000"/>
          </a:ln>
        </p:spPr>
      </p:pic>
      <p:pic>
        <p:nvPicPr>
          <p:cNvPr id="359" name="Screenshot 2025-08-21 at 4.48.38 AM.png" descr="Screenshot 2025-08-21 at 4.48.38 AM.png"/>
          <p:cNvPicPr>
            <a:picLocks noChangeAspect="1"/>
          </p:cNvPicPr>
          <p:nvPr/>
        </p:nvPicPr>
        <p:blipFill>
          <a:blip r:embed="rId4">
            <a:extLst/>
          </a:blip>
          <a:stretch>
            <a:fillRect/>
          </a:stretch>
        </p:blipFill>
        <p:spPr>
          <a:xfrm>
            <a:off x="11238" y="2583860"/>
            <a:ext cx="2652244" cy="523412"/>
          </a:xfrm>
          <a:prstGeom prst="rect">
            <a:avLst/>
          </a:prstGeom>
          <a:ln w="12700">
            <a:miter lim="400000"/>
          </a:ln>
        </p:spPr>
      </p:pic>
      <p:pic>
        <p:nvPicPr>
          <p:cNvPr id="360" name="Screenshot 2025-08-21 at 4.48.48 AM.png" descr="Screenshot 2025-08-21 at 4.48.48 AM.png"/>
          <p:cNvPicPr>
            <a:picLocks noChangeAspect="1"/>
          </p:cNvPicPr>
          <p:nvPr/>
        </p:nvPicPr>
        <p:blipFill>
          <a:blip r:embed="rId5">
            <a:extLst/>
          </a:blip>
          <a:stretch>
            <a:fillRect/>
          </a:stretch>
        </p:blipFill>
        <p:spPr>
          <a:xfrm>
            <a:off x="11238" y="4060003"/>
            <a:ext cx="2652244" cy="578755"/>
          </a:xfrm>
          <a:prstGeom prst="rect">
            <a:avLst/>
          </a:prstGeom>
          <a:ln w="12700">
            <a:miter lim="400000"/>
          </a:ln>
        </p:spPr>
      </p:pic>
      <p:pic>
        <p:nvPicPr>
          <p:cNvPr id="361" name="Screenshot 2025-08-21 at 7.04.33 AM.png" descr="Screenshot 2025-08-21 at 7.04.33 AM.png"/>
          <p:cNvPicPr>
            <a:picLocks noChangeAspect="1"/>
          </p:cNvPicPr>
          <p:nvPr/>
        </p:nvPicPr>
        <p:blipFill>
          <a:blip r:embed="rId6">
            <a:extLst/>
          </a:blip>
          <a:stretch>
            <a:fillRect/>
          </a:stretch>
        </p:blipFill>
        <p:spPr>
          <a:xfrm>
            <a:off x="1523755" y="503642"/>
            <a:ext cx="6096490" cy="1613459"/>
          </a:xfrm>
          <a:prstGeom prst="rect">
            <a:avLst/>
          </a:prstGeom>
          <a:ln w="12700">
            <a:miter lim="400000"/>
          </a:ln>
        </p:spPr>
      </p:pic>
      <p:sp>
        <p:nvSpPr>
          <p:cNvPr id="362" name="Rectangle"/>
          <p:cNvSpPr/>
          <p:nvPr/>
        </p:nvSpPr>
        <p:spPr>
          <a:xfrm>
            <a:off x="1467155" y="383880"/>
            <a:ext cx="6209690" cy="1768706"/>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4" name="Picture 2" descr="Picture 2"/>
          <p:cNvPicPr>
            <a:picLocks noChangeAspect="1"/>
          </p:cNvPicPr>
          <p:nvPr/>
        </p:nvPicPr>
        <p:blipFill>
          <a:blip r:embed="rId2">
            <a:extLst/>
          </a:blip>
          <a:stretch>
            <a:fillRect/>
          </a:stretch>
        </p:blipFill>
        <p:spPr>
          <a:xfrm>
            <a:off x="4738254" y="575950"/>
            <a:ext cx="4405746" cy="2498346"/>
          </a:xfrm>
          <a:prstGeom prst="rect">
            <a:avLst/>
          </a:prstGeom>
          <a:ln w="12700">
            <a:miter lim="400000"/>
          </a:ln>
        </p:spPr>
      </p:pic>
      <p:sp>
        <p:nvSpPr>
          <p:cNvPr id="365" name="Google Shape;133;p23"/>
          <p:cNvSpPr txBox="1"/>
          <p:nvPr>
            <p:ph type="title"/>
          </p:nvPr>
        </p:nvSpPr>
        <p:spPr>
          <a:xfrm>
            <a:off x="80899" y="76325"/>
            <a:ext cx="8520602" cy="543785"/>
          </a:xfrm>
          <a:prstGeom prst="rect">
            <a:avLst/>
          </a:prstGeom>
        </p:spPr>
        <p:txBody>
          <a:bodyPr/>
          <a:lstStyle/>
          <a:p>
            <a:pPr defTabSz="541507">
              <a:defRPr b="1" sz="1879" u="sng">
                <a:latin typeface="Comic Sans MS"/>
                <a:ea typeface="Comic Sans MS"/>
                <a:cs typeface="Comic Sans MS"/>
                <a:sym typeface="Comic Sans MS"/>
              </a:defRPr>
            </a:pPr>
            <a:r>
              <a:t>Some Differential Diagnostic Takeaways from </a:t>
            </a:r>
            <a:r>
              <a:t>CSFSAA + DAT Analysis</a:t>
            </a:r>
          </a:p>
        </p:txBody>
      </p:sp>
      <p:sp>
        <p:nvSpPr>
          <p:cNvPr id="366" name="Rectangle"/>
          <p:cNvSpPr/>
          <p:nvPr/>
        </p:nvSpPr>
        <p:spPr>
          <a:xfrm>
            <a:off x="62345" y="690795"/>
            <a:ext cx="4786747" cy="4109359"/>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367" name="Text Placeholder 6"/>
          <p:cNvSpPr txBox="1"/>
          <p:nvPr>
            <p:ph type="body" sz="quarter" idx="1"/>
          </p:nvPr>
        </p:nvSpPr>
        <p:spPr>
          <a:xfrm>
            <a:off x="5327072" y="3185131"/>
            <a:ext cx="3534145" cy="1336929"/>
          </a:xfrm>
          <a:prstGeom prst="rect">
            <a:avLst/>
          </a:prstGeom>
        </p:spPr>
        <p:txBody>
          <a:bodyPr/>
          <a:lstStyle/>
          <a:p>
            <a:pPr marL="0" indent="109727" defTabSz="877823">
              <a:lnSpc>
                <a:spcPct val="103500"/>
              </a:lnSpc>
              <a:buSzTx/>
              <a:buNone/>
              <a:defRPr b="1" sz="1344" u="sng"/>
            </a:pPr>
            <a:r>
              <a:t>Clinical Utilization</a:t>
            </a:r>
          </a:p>
          <a:p>
            <a:pPr marL="329184" indent="-219455" defTabSz="877823">
              <a:lnSpc>
                <a:spcPct val="103500"/>
              </a:lnSpc>
              <a:buSzPct val="100000"/>
              <a:buFontTx/>
              <a:buAutoNum type="arabicPeriod" startAt="1"/>
              <a:defRPr sz="1152"/>
            </a:pPr>
            <a:r>
              <a:t>Patients in subgroup 1 and 3 could be issued therapeutics that target the LRRK2 gene</a:t>
            </a:r>
          </a:p>
          <a:p>
            <a:pPr marL="329184" indent="-219455" defTabSz="877823">
              <a:lnSpc>
                <a:spcPct val="103500"/>
              </a:lnSpc>
              <a:buSzPct val="100000"/>
              <a:buFontTx/>
              <a:buAutoNum type="arabicPeriod" startAt="1"/>
              <a:defRPr sz="1152"/>
            </a:pPr>
            <a:r>
              <a:t>Patients in subgroup 1 may require additional medication to combat cognitive decline.</a:t>
            </a:r>
          </a:p>
          <a:p>
            <a:pPr marL="329184" indent="-219455" defTabSz="877823">
              <a:lnSpc>
                <a:spcPct val="103500"/>
              </a:lnSpc>
              <a:buSzPct val="100000"/>
              <a:buFontTx/>
              <a:buAutoNum type="arabicPeriod" startAt="1"/>
              <a:defRPr sz="1152"/>
            </a:pPr>
            <a:r>
              <a:t>Patients in subgroup 3 may be vulnerable to Levodopa-induced dyskinesias</a:t>
            </a:r>
          </a:p>
        </p:txBody>
      </p:sp>
      <p:sp>
        <p:nvSpPr>
          <p:cNvPr id="368" name="Text Placeholder 6"/>
          <p:cNvSpPr txBox="1"/>
          <p:nvPr/>
        </p:nvSpPr>
        <p:spPr>
          <a:xfrm>
            <a:off x="-19546" y="788019"/>
            <a:ext cx="4932246" cy="40464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indent="88010" defTabSz="704087">
              <a:lnSpc>
                <a:spcPct val="103500"/>
              </a:lnSpc>
              <a:defRPr b="1" sz="1386" u="sng"/>
            </a:pPr>
            <a:r>
              <a:t>Key Imaging Features for CSFSAA</a:t>
            </a:r>
          </a:p>
          <a:p>
            <a:pPr marL="352043" indent="-264032" defTabSz="704087">
              <a:lnSpc>
                <a:spcPct val="103500"/>
              </a:lnSpc>
              <a:buClr>
                <a:srgbClr val="000000"/>
              </a:buClr>
              <a:buSzPct val="100000"/>
              <a:buFont typeface="Arial"/>
              <a:buChar char="●"/>
              <a:defRPr sz="1154"/>
            </a:pPr>
            <a:r>
              <a:rPr b="1"/>
              <a:t>Left Cuneal</a:t>
            </a:r>
            <a:r>
              <a:t> Volume,</a:t>
            </a:r>
            <a:r>
              <a:rPr b="1"/>
              <a:t> Left</a:t>
            </a:r>
            <a:r>
              <a:t> </a:t>
            </a:r>
            <a:r>
              <a:rPr b="1"/>
              <a:t>Pars Opercularis</a:t>
            </a:r>
            <a:r>
              <a:t> Volume, and </a:t>
            </a:r>
            <a:r>
              <a:rPr b="1"/>
              <a:t>Left Pars Triangularis</a:t>
            </a:r>
            <a:r>
              <a:t> DaTSCAN mean</a:t>
            </a:r>
          </a:p>
          <a:p>
            <a:pPr indent="88010" defTabSz="704087">
              <a:lnSpc>
                <a:spcPct val="103500"/>
              </a:lnSpc>
              <a:defRPr b="1" sz="770" u="sng"/>
            </a:pPr>
          </a:p>
          <a:p>
            <a:pPr indent="88010" defTabSz="704087">
              <a:lnSpc>
                <a:spcPct val="103500"/>
              </a:lnSpc>
              <a:defRPr b="1" sz="1386" u="sng"/>
            </a:pPr>
            <a:r>
              <a:t>Clinical Impact of Co-clustering with DAT</a:t>
            </a:r>
          </a:p>
          <a:p>
            <a:pPr marL="264032" indent="-176021" defTabSz="704087">
              <a:lnSpc>
                <a:spcPct val="103500"/>
              </a:lnSpc>
              <a:buClr>
                <a:srgbClr val="000000"/>
              </a:buClr>
              <a:buSzPct val="100000"/>
              <a:buAutoNum type="arabicPeriod" startAt="1"/>
              <a:defRPr sz="1154"/>
            </a:pPr>
            <a:r>
              <a:t>The </a:t>
            </a:r>
            <a:r>
              <a:rPr u="sng"/>
              <a:t>findings link patient subgroup 1 and 3 to an LRRK2 driven PD  pathway </a:t>
            </a:r>
            <a:endParaRPr u="sng"/>
          </a:p>
          <a:p>
            <a:pPr lvl="1" marL="685926" indent="-176021" defTabSz="704087">
              <a:lnSpc>
                <a:spcPct val="103500"/>
              </a:lnSpc>
              <a:buClr>
                <a:srgbClr val="000000"/>
              </a:buClr>
              <a:buSzPct val="100000"/>
              <a:buAutoNum type="arabicPeriod" startAt="1"/>
              <a:defRPr sz="1154"/>
            </a:pPr>
            <a:r>
              <a:t>Both </a:t>
            </a:r>
            <a:r>
              <a:rPr b="1"/>
              <a:t>patient subgroup 1 and 3</a:t>
            </a:r>
            <a:r>
              <a:t> have elevated levels of the l</a:t>
            </a:r>
            <a:r>
              <a:rPr b="1"/>
              <a:t>ysosomal lipid di-22:6-BMP</a:t>
            </a:r>
            <a:endParaRPr b="1"/>
          </a:p>
          <a:p>
            <a:pPr lvl="1" marL="685926" indent="-176021" defTabSz="704087">
              <a:lnSpc>
                <a:spcPct val="103500"/>
              </a:lnSpc>
              <a:buClr>
                <a:srgbClr val="000000"/>
              </a:buClr>
              <a:buSzPct val="100000"/>
              <a:buAutoNum type="arabicPeriod" startAt="1"/>
              <a:defRPr sz="1154"/>
            </a:pPr>
            <a:r>
              <a:t>Patient subgroup 1 is 100% </a:t>
            </a:r>
            <a:r>
              <a:rPr b="1"/>
              <a:t>CSFSAA negative </a:t>
            </a:r>
            <a:r>
              <a:t>with significantly higher percentage of LRRK2 patients at 68.7%</a:t>
            </a:r>
          </a:p>
          <a:p>
            <a:pPr marL="264032" indent="-176021" defTabSz="704087">
              <a:lnSpc>
                <a:spcPct val="103500"/>
              </a:lnSpc>
              <a:buClr>
                <a:srgbClr val="000000"/>
              </a:buClr>
              <a:buSzPct val="100000"/>
              <a:buAutoNum type="arabicPeriod" startAt="1"/>
              <a:defRPr sz="1154"/>
            </a:pPr>
            <a:r>
              <a:rPr b="1"/>
              <a:t>UPSIT</a:t>
            </a:r>
            <a:r>
              <a:t> was the </a:t>
            </a:r>
            <a:r>
              <a:rPr b="1"/>
              <a:t>stronges</a:t>
            </a:r>
            <a:r>
              <a:t>t non-imaging discriminator.</a:t>
            </a:r>
          </a:p>
          <a:p>
            <a:pPr lvl="1" marL="685926" indent="-176021" defTabSz="704087">
              <a:lnSpc>
                <a:spcPct val="103500"/>
              </a:lnSpc>
              <a:buClr>
                <a:srgbClr val="000000"/>
              </a:buClr>
              <a:buSzPct val="100000"/>
              <a:buAutoNum type="arabicPeriod" startAt="1"/>
              <a:defRPr sz="1154"/>
            </a:pPr>
            <a:r>
              <a:t>This reinforces the ideas that </a:t>
            </a:r>
            <a:r>
              <a:rPr i="1"/>
              <a:t>CSFSAA positive patients have a alpha synuclein pathology</a:t>
            </a:r>
            <a:r>
              <a:t> that ascends via the olfactory pathway. </a:t>
            </a:r>
          </a:p>
          <a:p>
            <a:pPr marL="264032" indent="-176021" defTabSz="704087">
              <a:lnSpc>
                <a:spcPct val="103500"/>
              </a:lnSpc>
              <a:buClr>
                <a:srgbClr val="000000"/>
              </a:buClr>
              <a:buSzPct val="100000"/>
              <a:buAutoNum type="arabicPeriod" startAt="1"/>
              <a:defRPr sz="1154"/>
            </a:pPr>
            <a:r>
              <a:t>The </a:t>
            </a:r>
            <a:r>
              <a:rPr u="sng"/>
              <a:t>findings </a:t>
            </a:r>
            <a:r>
              <a:t>link patient subgroup 1 to a possible </a:t>
            </a:r>
            <a:r>
              <a:rPr b="1"/>
              <a:t>amyloid beta linked pathwa</a:t>
            </a:r>
            <a:r>
              <a:t>y</a:t>
            </a:r>
          </a:p>
          <a:p>
            <a:pPr lvl="1" marL="685926" indent="-176021" defTabSz="704087">
              <a:lnSpc>
                <a:spcPct val="103500"/>
              </a:lnSpc>
              <a:buClr>
                <a:srgbClr val="000000"/>
              </a:buClr>
              <a:buSzPct val="100000"/>
              <a:buAutoNum type="arabicPeriod" startAt="1"/>
              <a:defRPr sz="1154"/>
            </a:pPr>
            <a:r>
              <a:t>significantly higher levels of amyloid beta levels at year 2 compared to the total patient population.</a:t>
            </a:r>
          </a:p>
          <a:p>
            <a:pPr marL="264032" indent="-176021" defTabSz="704087">
              <a:lnSpc>
                <a:spcPct val="103500"/>
              </a:lnSpc>
              <a:buClr>
                <a:srgbClr val="000000"/>
              </a:buClr>
              <a:buSzPct val="100000"/>
              <a:buAutoNum type="arabicPeriod" startAt="1"/>
              <a:defRPr sz="1154"/>
            </a:pPr>
            <a:r>
              <a:t>The </a:t>
            </a:r>
            <a:r>
              <a:rPr u="sng"/>
              <a:t>findings r</a:t>
            </a:r>
            <a:r>
              <a:t>eveal patient subgroup 3 may be </a:t>
            </a:r>
            <a:r>
              <a:rPr b="1"/>
              <a:t>more vulnerable to Levodopa-induced dyskinesia</a:t>
            </a:r>
            <a:r>
              <a:t>s</a:t>
            </a:r>
          </a:p>
          <a:p>
            <a:pPr lvl="1" marL="685926" indent="-176021" defTabSz="704087">
              <a:lnSpc>
                <a:spcPct val="103500"/>
              </a:lnSpc>
              <a:buClr>
                <a:srgbClr val="000000"/>
              </a:buClr>
              <a:buSzPct val="100000"/>
              <a:buAutoNum type="arabicPeriod" startAt="1"/>
              <a:defRPr sz="1154"/>
            </a:pPr>
            <a:r>
              <a:t>Patient subgroup 2 has an increased </a:t>
            </a:r>
            <a:r>
              <a:rPr b="1"/>
              <a:t>pars opercularis volume</a:t>
            </a:r>
            <a:r>
              <a:t> while patients in subgroup 3 shows signs of decreased pars opercularis  volume.</a:t>
            </a:r>
          </a:p>
        </p:txBody>
      </p:sp>
      <p:sp>
        <p:nvSpPr>
          <p:cNvPr id="369" name="Rectangle"/>
          <p:cNvSpPr/>
          <p:nvPr/>
        </p:nvSpPr>
        <p:spPr>
          <a:xfrm>
            <a:off x="5327072" y="3185131"/>
            <a:ext cx="3616038" cy="1447766"/>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Google Shape;133;p23"/>
          <p:cNvSpPr txBox="1"/>
          <p:nvPr>
            <p:ph type="title"/>
          </p:nvPr>
        </p:nvSpPr>
        <p:spPr>
          <a:xfrm>
            <a:off x="80899" y="76325"/>
            <a:ext cx="8520602" cy="543785"/>
          </a:xfrm>
          <a:prstGeom prst="rect">
            <a:avLst/>
          </a:prstGeom>
        </p:spPr>
        <p:txBody>
          <a:bodyPr/>
          <a:lstStyle>
            <a:lvl1pPr defTabSz="512063">
              <a:defRPr b="1" sz="1792" u="sng">
                <a:latin typeface="Comic Sans MS"/>
                <a:ea typeface="Comic Sans MS"/>
                <a:cs typeface="Comic Sans MS"/>
                <a:sym typeface="Comic Sans MS"/>
              </a:defRPr>
            </a:lvl1pPr>
          </a:lstStyle>
          <a:p>
            <a:pPr/>
            <a:r>
              <a:t>Some Differential Diagnostic Takeaways from Clinical + DTI Co-Clustering</a:t>
            </a:r>
          </a:p>
        </p:txBody>
      </p:sp>
      <p:sp>
        <p:nvSpPr>
          <p:cNvPr id="372" name="Google Shape;134;p23"/>
          <p:cNvSpPr txBox="1"/>
          <p:nvPr>
            <p:ph type="body" idx="1"/>
          </p:nvPr>
        </p:nvSpPr>
        <p:spPr>
          <a:xfrm>
            <a:off x="311700" y="791224"/>
            <a:ext cx="5706724" cy="3967502"/>
          </a:xfrm>
          <a:prstGeom prst="rect">
            <a:avLst/>
          </a:prstGeom>
        </p:spPr>
        <p:txBody>
          <a:bodyPr/>
          <a:lstStyle/>
          <a:p>
            <a:pPr marL="0" indent="0" defTabSz="813816">
              <a:buSzTx/>
              <a:buNone/>
              <a:defRPr b="1" sz="1602" u="sng"/>
            </a:pPr>
            <a:r>
              <a:t>Three Distinct Patient Subtypes Identified</a:t>
            </a:r>
          </a:p>
          <a:p>
            <a:pPr marL="406908" indent="-265620" defTabSz="813816">
              <a:spcBef>
                <a:spcPts val="1000"/>
              </a:spcBef>
              <a:buSzPts val="1100"/>
              <a:defRPr b="1" sz="1157"/>
            </a:pPr>
            <a:r>
              <a:t>Mild:</a:t>
            </a:r>
            <a:r>
              <a:rPr b="0"/>
              <a:t> Near-normal cognition (MoCA ≈ 28.5), minimal motor symptoms (UPDRS-III ≈ 10)</a:t>
            </a:r>
          </a:p>
          <a:p>
            <a:pPr marL="406908" indent="-265620" defTabSz="813816">
              <a:buSzPts val="1100"/>
              <a:defRPr b="1" sz="1157"/>
            </a:pPr>
            <a:r>
              <a:t>Moderate:</a:t>
            </a:r>
            <a:r>
              <a:rPr b="0"/>
              <a:t> Intermediate impairment (MoCA ≈ 25, UPDRS-III ≈ 20)</a:t>
            </a:r>
          </a:p>
          <a:p>
            <a:pPr marL="406908" indent="-265620" defTabSz="813816">
              <a:buSzPts val="1100"/>
              <a:defRPr b="1" sz="1157"/>
            </a:pPr>
            <a:r>
              <a:t>Severe</a:t>
            </a:r>
            <a:r>
              <a:rPr b="0"/>
              <a:t>: Pronounced cognitive decline (MoCA ≈ 22), severe motor dysfunction (UPDRS-III ≈ 30)</a:t>
            </a:r>
          </a:p>
          <a:p>
            <a:pPr marL="0" indent="0" defTabSz="813816">
              <a:spcBef>
                <a:spcPts val="1000"/>
              </a:spcBef>
              <a:buSzTx/>
              <a:buNone/>
              <a:defRPr b="1" sz="1602" u="sng"/>
            </a:pPr>
            <a:r>
              <a:t>Imaging Metrics Mirror Clinical Severity</a:t>
            </a:r>
            <a:endParaRPr sz="979"/>
          </a:p>
          <a:p>
            <a:pPr marL="406908" indent="-265620" defTabSz="813816">
              <a:spcBef>
                <a:spcPts val="1000"/>
              </a:spcBef>
              <a:buSzPts val="1200"/>
              <a:defRPr b="1" sz="1246"/>
            </a:pPr>
            <a:r>
              <a:t>Thalamic Mean Diffusivity Asymmetry:</a:t>
            </a:r>
            <a:r>
              <a:rPr b="0"/>
              <a:t> Rises from 0.02 (mild) to 0.10 </a:t>
            </a:r>
            <a:r>
              <a:t>(severe)</a:t>
            </a:r>
          </a:p>
          <a:p>
            <a:pPr marL="406908" indent="-265620" defTabSz="813816">
              <a:buSzPts val="1200"/>
              <a:defRPr b="1" sz="1246"/>
            </a:pPr>
            <a:r>
              <a:t>Caudate FA Asymmetry:</a:t>
            </a:r>
            <a:r>
              <a:rPr b="0"/>
              <a:t> Drops from -0.01 (mild) to -0.06 </a:t>
            </a:r>
            <a:r>
              <a:t>(severe)</a:t>
            </a:r>
          </a:p>
          <a:p>
            <a:pPr marL="406908" indent="-265620" defTabSz="813816">
              <a:buSzPts val="1200"/>
              <a:defRPr b="1" sz="1246"/>
            </a:pPr>
            <a:r>
              <a:t>Minimal Overlap Between Subtypes: </a:t>
            </a:r>
            <a:r>
              <a:rPr b="0"/>
              <a:t>Subtypes show clear, non-overlapping ranges in both clinical and imaging features</a:t>
            </a:r>
          </a:p>
          <a:p>
            <a:pPr marL="0" indent="0" defTabSz="813816">
              <a:spcBef>
                <a:spcPts val="1000"/>
              </a:spcBef>
              <a:buSzTx/>
              <a:buNone/>
              <a:defRPr b="1" sz="1602" u="sng"/>
            </a:pPr>
            <a:r>
              <a:t>Superior Clustering &amp; Prediction</a:t>
            </a:r>
          </a:p>
          <a:p>
            <a:pPr marL="406908" indent="-265620" defTabSz="813816">
              <a:spcBef>
                <a:spcPts val="1000"/>
              </a:spcBef>
              <a:buSzPts val="1100"/>
              <a:defRPr sz="1157"/>
            </a:pPr>
            <a:r>
              <a:t>Our SRVCC framework </a:t>
            </a:r>
            <a:r>
              <a:rPr b="1"/>
              <a:t>outperforms spectral bi-clustering, and deep clustering baselines</a:t>
            </a:r>
            <a:r>
              <a:t> in both clustering purity and severity-prediction error.</a:t>
            </a:r>
          </a:p>
        </p:txBody>
      </p:sp>
      <p:pic>
        <p:nvPicPr>
          <p:cNvPr id="373" name="Screenshot 2025-08-04 at 11.19.33 PM.pngGoogle Shape;135;p23" descr="Screenshot 2025-08-04 at 11.19.33 PM.pngGoogle Shape;135;p23"/>
          <p:cNvPicPr>
            <a:picLocks noChangeAspect="1"/>
          </p:cNvPicPr>
          <p:nvPr/>
        </p:nvPicPr>
        <p:blipFill>
          <a:blip r:embed="rId2">
            <a:extLst/>
          </a:blip>
          <a:stretch>
            <a:fillRect/>
          </a:stretch>
        </p:blipFill>
        <p:spPr>
          <a:xfrm>
            <a:off x="6368524" y="653102"/>
            <a:ext cx="2555060" cy="1997099"/>
          </a:xfrm>
          <a:prstGeom prst="rect">
            <a:avLst/>
          </a:prstGeom>
          <a:ln w="12700">
            <a:miter lim="400000"/>
          </a:ln>
        </p:spPr>
      </p:pic>
      <p:pic>
        <p:nvPicPr>
          <p:cNvPr id="374" name="Screenshot 2025-08-04 at 11.19.44 PM.pngGoogle Shape;136;p23" descr="Screenshot 2025-08-04 at 11.19.44 PM.pngGoogle Shape;136;p23"/>
          <p:cNvPicPr>
            <a:picLocks noChangeAspect="1"/>
          </p:cNvPicPr>
          <p:nvPr/>
        </p:nvPicPr>
        <p:blipFill>
          <a:blip r:embed="rId3">
            <a:extLst/>
          </a:blip>
          <a:stretch>
            <a:fillRect/>
          </a:stretch>
        </p:blipFill>
        <p:spPr>
          <a:xfrm>
            <a:off x="6156432" y="2504431"/>
            <a:ext cx="2979244" cy="2285452"/>
          </a:xfrm>
          <a:prstGeom prst="rect">
            <a:avLst/>
          </a:prstGeom>
          <a:ln w="12700">
            <a:miter lim="400000"/>
          </a:ln>
        </p:spPr>
      </p:pic>
      <p:sp>
        <p:nvSpPr>
          <p:cNvPr id="375" name="Rectangle"/>
          <p:cNvSpPr/>
          <p:nvPr/>
        </p:nvSpPr>
        <p:spPr>
          <a:xfrm>
            <a:off x="144238" y="690796"/>
            <a:ext cx="6041647" cy="4109357"/>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itle 1"/>
          <p:cNvSpPr txBox="1"/>
          <p:nvPr>
            <p:ph type="title"/>
          </p:nvPr>
        </p:nvSpPr>
        <p:spPr>
          <a:xfrm>
            <a:off x="174829" y="-152161"/>
            <a:ext cx="8794342" cy="994174"/>
          </a:xfrm>
          <a:prstGeom prst="rect">
            <a:avLst/>
          </a:prstGeom>
        </p:spPr>
        <p:txBody>
          <a:bodyPr/>
          <a:lstStyle>
            <a:lvl1pPr defTabSz="637794">
              <a:defRPr sz="2790" u="sng">
                <a:latin typeface="Comic Sans MS"/>
                <a:ea typeface="Comic Sans MS"/>
                <a:cs typeface="Comic Sans MS"/>
                <a:sym typeface="Comic Sans MS"/>
              </a:defRPr>
            </a:lvl1pPr>
          </a:lstStyle>
          <a:p>
            <a:pPr/>
            <a:r>
              <a:t>Incorporating PD Patient Gait/Arm Swing Test Data</a:t>
            </a:r>
          </a:p>
        </p:txBody>
      </p:sp>
      <p:sp>
        <p:nvSpPr>
          <p:cNvPr id="378" name="Content Placeholder 2"/>
          <p:cNvSpPr txBox="1"/>
          <p:nvPr>
            <p:ph type="body" sz="half" idx="1"/>
          </p:nvPr>
        </p:nvSpPr>
        <p:spPr>
          <a:xfrm>
            <a:off x="124876" y="1017183"/>
            <a:ext cx="3883244" cy="4246949"/>
          </a:xfrm>
          <a:prstGeom prst="rect">
            <a:avLst/>
          </a:prstGeom>
        </p:spPr>
        <p:txBody>
          <a:bodyPr/>
          <a:lstStyle/>
          <a:p>
            <a:pPr marL="0" indent="0">
              <a:lnSpc>
                <a:spcPct val="72000"/>
              </a:lnSpc>
              <a:buSzTx/>
              <a:buNone/>
              <a:defRPr sz="1600"/>
            </a:pPr>
            <a:r>
              <a:t>The gait /arm swing data of patients were calculated using  wireless </a:t>
            </a:r>
            <a:r>
              <a:rPr i="1"/>
              <a:t>APDM Opal IMU</a:t>
            </a:r>
            <a:r>
              <a:t> sensors on the lumbar spine and both wrists and feet while performing standardized tasks, </a:t>
            </a:r>
          </a:p>
          <a:p>
            <a:pPr marL="160020" indent="-160020">
              <a:lnSpc>
                <a:spcPct val="72000"/>
              </a:lnSpc>
              <a:defRPr b="1" sz="1600"/>
            </a:pPr>
            <a:r>
              <a:t>Sway Tests (Eyes Open/ Closed): </a:t>
            </a:r>
            <a:r>
              <a:rPr b="0"/>
              <a:t>Center of mass stability while standing.</a:t>
            </a:r>
          </a:p>
          <a:p>
            <a:pPr marL="160020" indent="-160020">
              <a:lnSpc>
                <a:spcPct val="72000"/>
              </a:lnSpc>
              <a:defRPr b="1" sz="1600"/>
            </a:pPr>
            <a:r>
              <a:t>Timed Up and Go (TUG): </a:t>
            </a:r>
            <a:r>
              <a:rPr b="0"/>
              <a:t>Stand-walk-turn-sit tasks to assess mobility and balance. </a:t>
            </a:r>
          </a:p>
          <a:p>
            <a:pPr marL="160020" indent="-160020">
              <a:lnSpc>
                <a:spcPct val="72000"/>
              </a:lnSpc>
              <a:defRPr b="1" sz="1600"/>
            </a:pPr>
            <a:r>
              <a:t>Usual Walk: </a:t>
            </a:r>
            <a:r>
              <a:rPr b="0"/>
              <a:t>One minute walk at preferred pace</a:t>
            </a:r>
          </a:p>
          <a:p>
            <a:pPr marL="160020" indent="-160020">
              <a:lnSpc>
                <a:spcPct val="72000"/>
              </a:lnSpc>
              <a:defRPr b="1" sz="1600"/>
            </a:pPr>
            <a:r>
              <a:t>Dual Task Walk: </a:t>
            </a:r>
            <a:r>
              <a:rPr b="0"/>
              <a:t>One-minute walk while performing serial subtractions.</a:t>
            </a:r>
          </a:p>
          <a:p>
            <a:pPr marL="0" indent="0">
              <a:lnSpc>
                <a:spcPct val="72000"/>
              </a:lnSpc>
              <a:buSzTx/>
              <a:buNone/>
              <a:defRPr sz="1600"/>
            </a:pPr>
            <a:r>
              <a:t>Data streamed by the accelerometer, the gyroscope and the magnetometer as</a:t>
            </a:r>
            <a:r>
              <a:rPr b="1"/>
              <a:t> level 1 </a:t>
            </a:r>
            <a:r>
              <a:t>data:</a:t>
            </a:r>
          </a:p>
        </p:txBody>
      </p:sp>
      <p:pic>
        <p:nvPicPr>
          <p:cNvPr id="379" name="Picture 4" descr="Picture 4"/>
          <p:cNvPicPr>
            <a:picLocks noChangeAspect="1"/>
          </p:cNvPicPr>
          <p:nvPr/>
        </p:nvPicPr>
        <p:blipFill>
          <a:blip r:embed="rId2">
            <a:extLst/>
          </a:blip>
          <a:srcRect l="0" t="0" r="27997" b="0"/>
          <a:stretch>
            <a:fillRect/>
          </a:stretch>
        </p:blipFill>
        <p:spPr>
          <a:xfrm>
            <a:off x="4336319" y="990178"/>
            <a:ext cx="2003420" cy="1363858"/>
          </a:xfrm>
          <a:prstGeom prst="rect">
            <a:avLst/>
          </a:prstGeom>
          <a:ln w="12700">
            <a:miter lim="400000"/>
          </a:ln>
        </p:spPr>
      </p:pic>
      <p:pic>
        <p:nvPicPr>
          <p:cNvPr id="380" name="Picture 6" descr="Picture 6"/>
          <p:cNvPicPr>
            <a:picLocks noChangeAspect="1"/>
          </p:cNvPicPr>
          <p:nvPr/>
        </p:nvPicPr>
        <p:blipFill>
          <a:blip r:embed="rId3">
            <a:extLst/>
          </a:blip>
          <a:stretch>
            <a:fillRect/>
          </a:stretch>
        </p:blipFill>
        <p:spPr>
          <a:xfrm>
            <a:off x="5219347" y="2612012"/>
            <a:ext cx="2801741" cy="1266162"/>
          </a:xfrm>
          <a:prstGeom prst="rect">
            <a:avLst/>
          </a:prstGeom>
          <a:ln w="12700">
            <a:miter lim="400000"/>
          </a:ln>
        </p:spPr>
      </p:pic>
      <p:pic>
        <p:nvPicPr>
          <p:cNvPr id="381" name="Picture 8" descr="Picture 8"/>
          <p:cNvPicPr>
            <a:picLocks noChangeAspect="1"/>
          </p:cNvPicPr>
          <p:nvPr/>
        </p:nvPicPr>
        <p:blipFill>
          <a:blip r:embed="rId4">
            <a:extLst/>
          </a:blip>
          <a:srcRect l="3453" t="694" r="2740" b="2492"/>
          <a:stretch>
            <a:fillRect/>
          </a:stretch>
        </p:blipFill>
        <p:spPr>
          <a:xfrm>
            <a:off x="6667944" y="632973"/>
            <a:ext cx="1888560" cy="2077975"/>
          </a:xfrm>
          <a:prstGeom prst="rect">
            <a:avLst/>
          </a:prstGeom>
          <a:ln w="12700">
            <a:miter lim="400000"/>
          </a:ln>
        </p:spPr>
      </p:pic>
      <p:pic>
        <p:nvPicPr>
          <p:cNvPr id="382" name="Picture 10" descr="Picture 10"/>
          <p:cNvPicPr>
            <a:picLocks noChangeAspect="1"/>
          </p:cNvPicPr>
          <p:nvPr/>
        </p:nvPicPr>
        <p:blipFill>
          <a:blip r:embed="rId5">
            <a:extLst/>
          </a:blip>
          <a:stretch>
            <a:fillRect/>
          </a:stretch>
        </p:blipFill>
        <p:spPr>
          <a:xfrm>
            <a:off x="5135624" y="3727594"/>
            <a:ext cx="3143357" cy="1423084"/>
          </a:xfrm>
          <a:prstGeom prst="rect">
            <a:avLst/>
          </a:prstGeom>
          <a:ln w="12700">
            <a:miter lim="400000"/>
          </a:ln>
        </p:spPr>
      </p:pic>
      <p:sp>
        <p:nvSpPr>
          <p:cNvPr id="383" name="TextBox 11"/>
          <p:cNvSpPr txBox="1"/>
          <p:nvPr/>
        </p:nvSpPr>
        <p:spPr>
          <a:xfrm>
            <a:off x="8212627" y="3329500"/>
            <a:ext cx="1051561" cy="202886"/>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685800">
              <a:defRPr sz="1000">
                <a:latin typeface="Times New Roman"/>
                <a:ea typeface="Times New Roman"/>
                <a:cs typeface="Times New Roman"/>
                <a:sym typeface="Times New Roman"/>
              </a:defRPr>
            </a:lvl1pPr>
          </a:lstStyle>
          <a:p>
            <a:pPr/>
            <a:r>
              <a:t>Fig 3: TUG Task</a:t>
            </a:r>
          </a:p>
        </p:txBody>
      </p:sp>
      <p:sp>
        <p:nvSpPr>
          <p:cNvPr id="384" name="TextBox 12"/>
          <p:cNvSpPr txBox="1"/>
          <p:nvPr/>
        </p:nvSpPr>
        <p:spPr>
          <a:xfrm>
            <a:off x="8212627" y="4536662"/>
            <a:ext cx="1051561" cy="202886"/>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685800">
              <a:defRPr sz="1000">
                <a:latin typeface="Times New Roman"/>
                <a:ea typeface="Times New Roman"/>
                <a:cs typeface="Times New Roman"/>
                <a:sym typeface="Times New Roman"/>
              </a:defRPr>
            </a:lvl1pPr>
          </a:lstStyle>
          <a:p>
            <a:pPr/>
            <a:r>
              <a:t>Fig 4: Walk Task</a:t>
            </a:r>
          </a:p>
        </p:txBody>
      </p:sp>
      <p:sp>
        <p:nvSpPr>
          <p:cNvPr id="385" name="TextBox 13"/>
          <p:cNvSpPr txBox="1"/>
          <p:nvPr/>
        </p:nvSpPr>
        <p:spPr>
          <a:xfrm>
            <a:off x="4804917" y="2524999"/>
            <a:ext cx="1206731" cy="202886"/>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685800">
              <a:defRPr sz="1000">
                <a:latin typeface="Times New Roman"/>
                <a:ea typeface="Times New Roman"/>
                <a:cs typeface="Times New Roman"/>
                <a:sym typeface="Times New Roman"/>
              </a:defRPr>
            </a:lvl1pPr>
          </a:lstStyle>
          <a:p>
            <a:pPr/>
            <a:r>
              <a:t>Fig 1: OPAL Sensors</a:t>
            </a:r>
          </a:p>
        </p:txBody>
      </p:sp>
      <p:sp>
        <p:nvSpPr>
          <p:cNvPr id="386" name="TextBox 14"/>
          <p:cNvSpPr txBox="1"/>
          <p:nvPr/>
        </p:nvSpPr>
        <p:spPr>
          <a:xfrm>
            <a:off x="6808444" y="2524999"/>
            <a:ext cx="1051561" cy="202886"/>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685800">
              <a:defRPr sz="1000">
                <a:latin typeface="Times New Roman"/>
                <a:ea typeface="Times New Roman"/>
                <a:cs typeface="Times New Roman"/>
                <a:sym typeface="Times New Roman"/>
              </a:defRPr>
            </a:lvl1pPr>
          </a:lstStyle>
          <a:p>
            <a:pPr/>
            <a:r>
              <a:t>Fig 2: Sway Tests</a:t>
            </a:r>
          </a:p>
        </p:txBody>
      </p:sp>
      <p:sp>
        <p:nvSpPr>
          <p:cNvPr id="387" name="Rectangle"/>
          <p:cNvSpPr/>
          <p:nvPr/>
        </p:nvSpPr>
        <p:spPr>
          <a:xfrm>
            <a:off x="38405" y="985933"/>
            <a:ext cx="3957015" cy="3718334"/>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Title 1"/>
          <p:cNvSpPr txBox="1"/>
          <p:nvPr>
            <p:ph type="title"/>
          </p:nvPr>
        </p:nvSpPr>
        <p:spPr>
          <a:xfrm>
            <a:off x="70152" y="-281631"/>
            <a:ext cx="7886701" cy="994174"/>
          </a:xfrm>
          <a:prstGeom prst="rect">
            <a:avLst/>
          </a:prstGeom>
        </p:spPr>
        <p:txBody>
          <a:bodyPr/>
          <a:lstStyle>
            <a:lvl1pPr>
              <a:defRPr sz="2300" u="sng">
                <a:latin typeface="Comic Sans MS"/>
                <a:ea typeface="Comic Sans MS"/>
                <a:cs typeface="Comic Sans MS"/>
                <a:sym typeface="Comic Sans MS"/>
              </a:defRPr>
            </a:lvl1pPr>
          </a:lstStyle>
          <a:p>
            <a:pPr/>
            <a:r>
              <a:t>Patient Gait/Arm Swing Test Databases</a:t>
            </a:r>
          </a:p>
        </p:txBody>
      </p:sp>
      <p:graphicFrame>
        <p:nvGraphicFramePr>
          <p:cNvPr id="390" name="Content Placeholder 3"/>
          <p:cNvGraphicFramePr/>
          <p:nvPr/>
        </p:nvGraphicFramePr>
        <p:xfrm>
          <a:off x="229136" y="935302"/>
          <a:ext cx="8688903" cy="415600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9975"/>
                <a:gridCol w="2907187"/>
                <a:gridCol w="3504482"/>
                <a:gridCol w="1574081"/>
              </a:tblGrid>
              <a:tr h="795405">
                <a:tc rowSpan="5">
                  <a:txBody>
                    <a:bodyPr/>
                    <a:lstStyle/>
                    <a:p>
                      <a:pPr algn="l" defTabSz="685800">
                        <a:defRPr sz="1800"/>
                      </a:pPr>
                      <a:r>
                        <a:rPr b="1" sz="1000">
                          <a:latin typeface="Calibri"/>
                          <a:ea typeface="Calibri"/>
                          <a:cs typeface="Calibri"/>
                          <a:sym typeface="Calibri"/>
                        </a:rPr>
                        <a:t>Gait /Arm Swing Data</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b="1" sz="1400">
                          <a:latin typeface="Calibri"/>
                          <a:ea typeface="Calibri"/>
                          <a:cs typeface="Calibri"/>
                          <a:sym typeface="Calibri"/>
                        </a:rPr>
                        <a:t>BeatPD_Gait_Datasets</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sz="1200">
                          <a:latin typeface="Calibri"/>
                          <a:ea typeface="Calibri"/>
                          <a:cs typeface="Calibri"/>
                          <a:sym typeface="Calibri"/>
                        </a:rPr>
                        <a:t>a data challenge focused on using wearable sensor data collected from smartphones and smart watches to predict Parkinson's disease severity.</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sz="1000">
                          <a:latin typeface="Calibri"/>
                          <a:ea typeface="Calibri"/>
                          <a:cs typeface="Calibri"/>
                          <a:sym typeface="Calibri"/>
                        </a:rPr>
                        <a:t>Accelerometer (x,y,z)
Gyroscope (x,y,z)</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r>
              <a:tr h="777824">
                <a:tc vMerge="1">
                  <a:tcPr/>
                </a:tc>
                <a:tc>
                  <a:txBody>
                    <a:bodyPr/>
                    <a:lstStyle/>
                    <a:p>
                      <a:pPr algn="l" defTabSz="685800">
                        <a:defRPr sz="1800"/>
                      </a:pPr>
                      <a:r>
                        <a:rPr b="1" sz="1400">
                          <a:latin typeface="Calibri"/>
                          <a:ea typeface="Calibri"/>
                          <a:cs typeface="Calibri"/>
                          <a:sym typeface="Calibri"/>
                        </a:rPr>
                        <a:t>Synapse_Wear-Gait_PD</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sz="1200">
                          <a:latin typeface="Calibri"/>
                          <a:ea typeface="Calibri"/>
                          <a:cs typeface="Calibri"/>
                          <a:sym typeface="Calibri"/>
                        </a:rPr>
                        <a:t>Wearable sensor and clinical data from Parkinson’s patients and healthy controls for gait analysis and monitoring.</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sz="1000">
                          <a:latin typeface="Calibri"/>
                          <a:ea typeface="Calibri"/>
                          <a:cs typeface="Calibri"/>
                          <a:sym typeface="Calibri"/>
                        </a:rPr>
                        <a:t>Accelerometer (x,y,z)
Gyroscope (x,y,z)</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r>
              <a:tr h="1006374">
                <a:tc vMerge="1">
                  <a:tcPr/>
                </a:tc>
                <a:tc>
                  <a:txBody>
                    <a:bodyPr/>
                    <a:lstStyle/>
                    <a:p>
                      <a:pPr algn="l" defTabSz="685800">
                        <a:defRPr sz="1800"/>
                      </a:pPr>
                      <a:r>
                        <a:rPr b="1" sz="1400">
                          <a:latin typeface="Calibri"/>
                          <a:ea typeface="Calibri"/>
                          <a:cs typeface="Calibri"/>
                          <a:sym typeface="Calibri"/>
                        </a:rPr>
                        <a:t>Bioclite_Restricted_Arm_Swing_Data</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sz="1200">
                          <a:latin typeface="Calibri"/>
                          <a:ea typeface="Calibri"/>
                          <a:cs typeface="Calibri"/>
                          <a:sym typeface="Calibri"/>
                        </a:rPr>
                        <a:t>This dataset contains triaxial accelerometer and gyroscope data from 24 subjects performing gait activities with a smartwatch, including walking trials under varying arm-load conditions (0, 2, and 4 kg).</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sz="1000">
                          <a:latin typeface="Calibri"/>
                          <a:ea typeface="Calibri"/>
                          <a:cs typeface="Calibri"/>
                          <a:sym typeface="Calibri"/>
                        </a:rPr>
                        <a:t>Accelerometer (x,y,z)
Gyroscope (x,y,z)</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r>
              <a:tr h="777824">
                <a:tc vMerge="1">
                  <a:tcPr/>
                </a:tc>
                <a:tc>
                  <a:txBody>
                    <a:bodyPr/>
                    <a:lstStyle/>
                    <a:p>
                      <a:pPr algn="l" defTabSz="685800">
                        <a:defRPr sz="1800"/>
                      </a:pPr>
                      <a:r>
                        <a:rPr b="1" sz="1300">
                          <a:latin typeface="Calibri"/>
                          <a:ea typeface="Calibri"/>
                          <a:cs typeface="Calibri"/>
                          <a:sym typeface="Calibri"/>
                        </a:rPr>
                        <a:t>Mendeley_Gait_assessment_in_Parkinson_Disease</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sz="1200">
                          <a:latin typeface="Calibri"/>
                          <a:ea typeface="Calibri"/>
                          <a:cs typeface="Calibri"/>
                          <a:sym typeface="Calibri"/>
                        </a:rPr>
                        <a:t>Biomechanical and IMU data from 34 Parkinson’s patients and 8 healthy controls in a clinical gait and arm movement study.</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sz="1000">
                          <a:latin typeface="Calibri"/>
                          <a:ea typeface="Calibri"/>
                          <a:cs typeface="Calibri"/>
                          <a:sym typeface="Calibri"/>
                        </a:rPr>
                        <a:t>Accelerometer (x,y,z)
Gyroscope (x,y,z)</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r>
              <a:tr h="795405">
                <a:tc vMerge="1">
                  <a:tcPr/>
                </a:tc>
                <a:tc>
                  <a:txBody>
                    <a:bodyPr/>
                    <a:lstStyle/>
                    <a:p>
                      <a:pPr algn="l" defTabSz="685800">
                        <a:defRPr sz="1800"/>
                      </a:pPr>
                      <a:r>
                        <a:rPr b="1" sz="1400">
                          <a:latin typeface="Calibri"/>
                          <a:ea typeface="Calibri"/>
                          <a:cs typeface="Calibri"/>
                          <a:sym typeface="Calibri"/>
                        </a:rPr>
                        <a:t>PPMI_Gait_Data_selected</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200">
                          <a:latin typeface="Calibri"/>
                          <a:ea typeface="Calibri"/>
                          <a:cs typeface="Calibri"/>
                          <a:sym typeface="Calibri"/>
                        </a:defRPr>
                      </a:pPr>
                      <a:r>
                        <a:t>Binary and ordinal labels of key Parkinsonian motor symptoms across </a:t>
                      </a:r>
                      <a:r>
                        <a:rPr b="1"/>
                        <a:t>longitudinal</a:t>
                      </a:r>
                      <a:r>
                        <a:t> visits for modeling, subtyping, and progression analysis.</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l" defTabSz="685800">
                        <a:defRPr sz="1800"/>
                      </a:pPr>
                      <a:r>
                        <a:rPr sz="1000">
                          <a:latin typeface="Calibri"/>
                          <a:ea typeface="Calibri"/>
                          <a:cs typeface="Calibri"/>
                          <a:sym typeface="Calibri"/>
                        </a:rPr>
                        <a:t>Level 2 Features</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r>
            </a:tbl>
          </a:graphicData>
        </a:graphic>
      </p:graphicFrame>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PD Patient Gait/Arm Swing  (Inverse Kinematics)"/>
          <p:cNvSpPr txBox="1"/>
          <p:nvPr/>
        </p:nvSpPr>
        <p:spPr>
          <a:xfrm>
            <a:off x="72883" y="-38100"/>
            <a:ext cx="893188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685800">
              <a:lnSpc>
                <a:spcPct val="90000"/>
              </a:lnSpc>
              <a:defRPr sz="3000" u="sng">
                <a:latin typeface="Comic Sans MS"/>
                <a:ea typeface="Comic Sans MS"/>
                <a:cs typeface="Comic Sans MS"/>
                <a:sym typeface="Comic Sans MS"/>
              </a:defRPr>
            </a:lvl1pPr>
          </a:lstStyle>
          <a:p>
            <a:pPr/>
            <a:r>
              <a:t>PD Patient Gait/Arm Swing  (Inverse Kinematics) </a:t>
            </a:r>
          </a:p>
        </p:txBody>
      </p:sp>
      <p:pic>
        <p:nvPicPr>
          <p:cNvPr id="393" name="No-PD_opensense_gui_viz.gif" descr="No-PD_opensense_gui_viz.gif"/>
          <p:cNvPicPr>
            <a:picLocks noChangeAspect="0"/>
          </p:cNvPicPr>
          <p:nvPr/>
        </p:nvPicPr>
        <p:blipFill>
          <a:blip r:embed="rId2">
            <a:extLst/>
          </a:blip>
          <a:stretch>
            <a:fillRect/>
          </a:stretch>
        </p:blipFill>
        <p:spPr>
          <a:xfrm>
            <a:off x="2692027" y="600778"/>
            <a:ext cx="2769257" cy="1721555"/>
          </a:xfrm>
          <a:prstGeom prst="rect">
            <a:avLst/>
          </a:prstGeom>
          <a:ln w="12700">
            <a:miter lim="400000"/>
          </a:ln>
        </p:spPr>
      </p:pic>
      <p:pic>
        <p:nvPicPr>
          <p:cNvPr id="394" name="Picture 6" descr="Picture 6"/>
          <p:cNvPicPr>
            <a:picLocks noChangeAspect="1"/>
          </p:cNvPicPr>
          <p:nvPr/>
        </p:nvPicPr>
        <p:blipFill>
          <a:blip r:embed="rId3">
            <a:extLst/>
          </a:blip>
          <a:stretch>
            <a:fillRect/>
          </a:stretch>
        </p:blipFill>
        <p:spPr>
          <a:xfrm>
            <a:off x="232512" y="915411"/>
            <a:ext cx="2416997" cy="1092289"/>
          </a:xfrm>
          <a:prstGeom prst="rect">
            <a:avLst/>
          </a:prstGeom>
          <a:ln w="12700">
            <a:miter lim="400000"/>
          </a:ln>
        </p:spPr>
      </p:pic>
      <p:pic>
        <p:nvPicPr>
          <p:cNvPr id="395" name="simulation person with parkinsons.mp4" descr="simulation person with parkinsons.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955726" y="2866552"/>
            <a:ext cx="3463623" cy="1956368"/>
          </a:xfrm>
          <a:prstGeom prst="rect">
            <a:avLst/>
          </a:prstGeom>
          <a:ln w="12700">
            <a:miter lim="400000"/>
          </a:ln>
        </p:spPr>
      </p:pic>
      <p:pic>
        <p:nvPicPr>
          <p:cNvPr id="396" name="Screenshot 2025-08-29 at 9.45.38 AM.png" descr="Screenshot 2025-08-29 at 9.45.38 AM.png"/>
          <p:cNvPicPr>
            <a:picLocks noChangeAspect="1"/>
          </p:cNvPicPr>
          <p:nvPr/>
        </p:nvPicPr>
        <p:blipFill>
          <a:blip r:embed="rId7">
            <a:extLst/>
          </a:blip>
          <a:stretch>
            <a:fillRect/>
          </a:stretch>
        </p:blipFill>
        <p:spPr>
          <a:xfrm>
            <a:off x="-2132652" y="2336371"/>
            <a:ext cx="3661232" cy="2867068"/>
          </a:xfrm>
          <a:prstGeom prst="rect">
            <a:avLst/>
          </a:prstGeom>
          <a:ln w="12700">
            <a:miter lim="400000"/>
          </a:ln>
        </p:spPr>
      </p:pic>
      <p:pic>
        <p:nvPicPr>
          <p:cNvPr id="397" name="ezgif-5536f9128815bb.mp4" descr="ezgif-5536f9128815bb.mp4"/>
          <p:cNvPicPr>
            <a:picLocks noChangeAspect="0"/>
          </p:cNvPicPr>
          <p:nvPr>
            <a:videoFile r:link="rId8"/>
            <p:extLst>
              <p:ext uri="{DAA4B4D4-6D71-4841-9C94-3DE7FCFB9230}">
                <p14:media xmlns:p14="http://schemas.microsoft.com/office/powerpoint/2010/main" r:embed="rId9"/>
              </p:ext>
            </p:extLst>
          </p:nvPr>
        </p:nvPicPr>
        <p:blipFill>
          <a:blip r:embed="rId10">
            <a:extLst/>
          </a:blip>
          <a:stretch>
            <a:fillRect/>
          </a:stretch>
        </p:blipFill>
        <p:spPr>
          <a:xfrm>
            <a:off x="5873731" y="688903"/>
            <a:ext cx="3005593" cy="1898136"/>
          </a:xfrm>
          <a:prstGeom prst="rect">
            <a:avLst/>
          </a:prstGeom>
          <a:ln w="12700">
            <a:miter lim="400000"/>
          </a:ln>
        </p:spPr>
      </p:pic>
      <p:pic>
        <p:nvPicPr>
          <p:cNvPr id="398" name="Churried.mp4" descr="Churried.mp4"/>
          <p:cNvPicPr>
            <a:picLocks noChangeAspect="0"/>
          </p:cNvPicPr>
          <p:nvPr>
            <a:videoFile r:link="rId11"/>
            <p:extLst>
              <p:ext uri="{DAA4B4D4-6D71-4841-9C94-3DE7FCFB9230}">
                <p14:media xmlns:p14="http://schemas.microsoft.com/office/powerpoint/2010/main" r:embed="rId12"/>
              </p:ext>
            </p:extLst>
          </p:nvPr>
        </p:nvPicPr>
        <p:blipFill>
          <a:blip r:embed="rId13">
            <a:extLst/>
          </a:blip>
          <a:stretch>
            <a:fillRect/>
          </a:stretch>
        </p:blipFill>
        <p:spPr>
          <a:xfrm>
            <a:off x="5653705" y="2828452"/>
            <a:ext cx="3445645" cy="1956368"/>
          </a:xfrm>
          <a:prstGeom prst="rect">
            <a:avLst/>
          </a:prstGeom>
          <a:ln w="12700">
            <a:miter lim="400000"/>
          </a:ln>
        </p:spPr>
      </p:pic>
      <p:sp>
        <p:nvSpPr>
          <p:cNvPr id="399" name="https://simtk.org/"/>
          <p:cNvSpPr txBox="1"/>
          <p:nvPr/>
        </p:nvSpPr>
        <p:spPr>
          <a:xfrm>
            <a:off x="74616" y="4758645"/>
            <a:ext cx="178102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vl1pPr>
          </a:lstStyle>
          <a:p>
            <a:pPr/>
            <a:r>
              <a:t>https://simtk.org/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06" fill="hold"/>
                                        <p:tgtEl>
                                          <p:spTgt spid="395"/>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8799" fill="hold"/>
                                        <p:tgtEl>
                                          <p:spTgt spid="397"/>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16966" fill="hold"/>
                                        <p:tgtEl>
                                          <p:spTgt spid="39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5" fill="hold" display="0">
                  <p:stCondLst>
                    <p:cond delay="indefinite"/>
                  </p:stCondLst>
                </p:cTn>
                <p:tgtEl>
                  <p:spTgt spid="395"/>
                </p:tgtEl>
              </p:cMediaNode>
            </p:video>
            <p:seq concurrent="1" prevAc="none" nextAc="seek">
              <p:cTn id="16" evtFilter="cancelBubble" nodeType="interactiveSeq" restart="whenNotActive" fill="hold">
                <p:stCondLst>
                  <p:cond delay="0" evt="onClick">
                    <p:tgtEl>
                      <p:spTgt spid="395"/>
                    </p:tgtEl>
                  </p:cond>
                </p:stCondLst>
                <p:endSync delay="0" evt="end">
                  <p:rtn val="all"/>
                </p:endSync>
                <p:childTnLst>
                  <p:par>
                    <p:cTn id="17" fill="hold">
                      <p:stCondLst>
                        <p:cond delay="0"/>
                      </p:stCondLst>
                      <p:childTnLst>
                        <p:par>
                          <p:cTn id="18" fill="hold">
                            <p:stCondLst>
                              <p:cond delay="0"/>
                            </p:stCondLst>
                            <p:childTnLst>
                              <p:par>
                                <p:cTn id="19" presetClass="mediacall" nodeType="clickEffect" presetSubtype="0" presetID="2" fill="hold">
                                  <p:stCondLst>
                                    <p:cond delay="0"/>
                                  </p:stCondLst>
                                  <p:childTnLst>
                                    <p:cmd type="call" cmd="togglePause">
                                      <p:cBhvr>
                                        <p:cTn id="20" dur="1" fill="hold"/>
                                        <p:tgtEl>
                                          <p:spTgt spid="395"/>
                                        </p:tgtEl>
                                      </p:cBhvr>
                                    </p:cmd>
                                  </p:childTnLst>
                                </p:cTn>
                              </p:par>
                            </p:childTnLst>
                          </p:cTn>
                        </p:par>
                      </p:childTnLst>
                    </p:cTn>
                  </p:par>
                </p:childTnLst>
              </p:cTn>
              <p:nextCondLst>
                <p:cond delay="0" evt="onClick">
                  <p:tgtEl>
                    <p:spTgt spid="395"/>
                  </p:tgtEl>
                </p:cond>
              </p:nextCondLst>
            </p:seq>
            <p:video fullScrn="0">
              <p:cMediaNode mute="0" showWhenStopped="1" numSld="1" vol="100000">
                <p:cTn id="21" fill="hold" display="0">
                  <p:stCondLst>
                    <p:cond delay="indefinite"/>
                  </p:stCondLst>
                </p:cTn>
                <p:tgtEl>
                  <p:spTgt spid="397"/>
                </p:tgtEl>
              </p:cMediaNode>
            </p:video>
            <p:seq concurrent="1" prevAc="none" nextAc="seek">
              <p:cTn id="22" evtFilter="cancelBubble" nodeType="interactiveSeq" restart="whenNotActive" fill="hold">
                <p:stCondLst>
                  <p:cond delay="0" evt="onClick">
                    <p:tgtEl>
                      <p:spTgt spid="397"/>
                    </p:tgtEl>
                  </p:cond>
                </p:stCondLst>
                <p:endSync delay="0" evt="end">
                  <p:rtn val="all"/>
                </p:endSync>
                <p:childTnLst>
                  <p:par>
                    <p:cTn id="23" fill="hold">
                      <p:stCondLst>
                        <p:cond delay="0"/>
                      </p:stCondLst>
                      <p:childTnLst>
                        <p:par>
                          <p:cTn id="24" fill="hold">
                            <p:stCondLst>
                              <p:cond delay="0"/>
                            </p:stCondLst>
                            <p:childTnLst>
                              <p:par>
                                <p:cTn id="25" presetClass="mediacall" nodeType="clickEffect" presetSubtype="0" presetID="2" fill="hold">
                                  <p:stCondLst>
                                    <p:cond delay="0"/>
                                  </p:stCondLst>
                                  <p:childTnLst>
                                    <p:cmd type="call" cmd="togglePause">
                                      <p:cBhvr>
                                        <p:cTn id="26" dur="1" fill="hold"/>
                                        <p:tgtEl>
                                          <p:spTgt spid="397"/>
                                        </p:tgtEl>
                                      </p:cBhvr>
                                    </p:cmd>
                                  </p:childTnLst>
                                </p:cTn>
                              </p:par>
                            </p:childTnLst>
                          </p:cTn>
                        </p:par>
                      </p:childTnLst>
                    </p:cTn>
                  </p:par>
                </p:childTnLst>
              </p:cTn>
              <p:nextCondLst>
                <p:cond delay="0" evt="onClick">
                  <p:tgtEl>
                    <p:spTgt spid="397"/>
                  </p:tgtEl>
                </p:cond>
              </p:nextCondLst>
            </p:seq>
            <p:video fullScrn="0">
              <p:cMediaNode mute="0" showWhenStopped="1" numSld="1" vol="100000">
                <p:cTn id="27" fill="hold" display="0">
                  <p:stCondLst>
                    <p:cond delay="indefinite"/>
                  </p:stCondLst>
                </p:cTn>
                <p:tgtEl>
                  <p:spTgt spid="398"/>
                </p:tgtEl>
              </p:cMediaNode>
            </p:video>
            <p:seq concurrent="1" prevAc="none" nextAc="seek">
              <p:cTn id="28" evtFilter="cancelBubble" nodeType="interactiveSeq" restart="whenNotActive" fill="hold">
                <p:stCondLst>
                  <p:cond delay="0" evt="onClick">
                    <p:tgtEl>
                      <p:spTgt spid="398"/>
                    </p:tgtEl>
                  </p:cond>
                </p:stCondLst>
                <p:endSync delay="0" evt="end">
                  <p:rtn val="all"/>
                </p:endSync>
                <p:childTnLst>
                  <p:par>
                    <p:cTn id="29" fill="hold">
                      <p:stCondLst>
                        <p:cond delay="0"/>
                      </p:stCondLst>
                      <p:childTnLst>
                        <p:par>
                          <p:cTn id="30" fill="hold">
                            <p:stCondLst>
                              <p:cond delay="0"/>
                            </p:stCondLst>
                            <p:childTnLst>
                              <p:par>
                                <p:cTn id="31" presetClass="mediacall" nodeType="clickEffect" presetSubtype="0" presetID="2" fill="hold">
                                  <p:stCondLst>
                                    <p:cond delay="0"/>
                                  </p:stCondLst>
                                  <p:childTnLst>
                                    <p:cmd type="call" cmd="togglePause">
                                      <p:cBhvr>
                                        <p:cTn id="32" dur="1" fill="hold"/>
                                        <p:tgtEl>
                                          <p:spTgt spid="398"/>
                                        </p:tgtEl>
                                      </p:cBhvr>
                                    </p:cmd>
                                  </p:childTnLst>
                                </p:cTn>
                              </p:par>
                            </p:childTnLst>
                          </p:cTn>
                        </p:par>
                      </p:childTnLst>
                    </p:cTn>
                  </p:par>
                </p:childTnLst>
              </p:cTn>
              <p:nextCondLst>
                <p:cond delay="0" evt="onClick">
                  <p:tgtEl>
                    <p:spTgt spid="39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Title 1"/>
          <p:cNvSpPr txBox="1"/>
          <p:nvPr>
            <p:ph type="title"/>
          </p:nvPr>
        </p:nvSpPr>
        <p:spPr>
          <a:xfrm>
            <a:off x="1273875" y="6033156"/>
            <a:ext cx="8398902" cy="551129"/>
          </a:xfrm>
          <a:prstGeom prst="rect">
            <a:avLst/>
          </a:prstGeom>
        </p:spPr>
        <p:txBody>
          <a:bodyPr/>
          <a:lstStyle>
            <a:lvl1pPr defTabSz="630936">
              <a:defRPr sz="2760" u="sng">
                <a:latin typeface="Comic Sans MS"/>
                <a:ea typeface="Comic Sans MS"/>
                <a:cs typeface="Comic Sans MS"/>
                <a:sym typeface="Comic Sans MS"/>
              </a:defRPr>
            </a:lvl1pPr>
          </a:lstStyle>
          <a:p>
            <a:pPr/>
            <a:r>
              <a:t>How to Encapsulate in Multi Scale Latent Space</a:t>
            </a:r>
          </a:p>
        </p:txBody>
      </p:sp>
      <p:pic>
        <p:nvPicPr>
          <p:cNvPr id="402" name="Picture 4" descr="Picture 4"/>
          <p:cNvPicPr>
            <a:picLocks noChangeAspect="1"/>
          </p:cNvPicPr>
          <p:nvPr/>
        </p:nvPicPr>
        <p:blipFill>
          <a:blip r:embed="rId2">
            <a:extLst/>
          </a:blip>
          <a:stretch>
            <a:fillRect/>
          </a:stretch>
        </p:blipFill>
        <p:spPr>
          <a:xfrm>
            <a:off x="578011" y="26183"/>
            <a:ext cx="7687434" cy="5091134"/>
          </a:xfrm>
          <a:prstGeom prst="rect">
            <a:avLst/>
          </a:prstGeom>
          <a:ln w="12700">
            <a:miter lim="400000"/>
          </a:ln>
        </p:spPr>
      </p:pic>
      <p:sp>
        <p:nvSpPr>
          <p:cNvPr id="403" name="Content Placeholder 6"/>
          <p:cNvSpPr txBox="1"/>
          <p:nvPr>
            <p:ph type="body" idx="1"/>
          </p:nvPr>
        </p:nvSpPr>
        <p:spPr>
          <a:xfrm>
            <a:off x="-1626307" y="-5543893"/>
            <a:ext cx="11206691" cy="5705620"/>
          </a:xfrm>
          <a:prstGeom prst="rect">
            <a:avLst/>
          </a:prstGeom>
        </p:spPr>
        <p:txBody>
          <a:bodyPr/>
          <a:lstStyle>
            <a:lvl1pPr marL="0" indent="0">
              <a:buSzTx/>
              <a:buNone/>
            </a:lvl1pPr>
          </a:lstStyle>
          <a:p>
            <a:pPr/>
            <a:r>
              <a:t>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itle 1"/>
          <p:cNvSpPr txBox="1"/>
          <p:nvPr>
            <p:ph type="title"/>
          </p:nvPr>
        </p:nvSpPr>
        <p:spPr>
          <a:xfrm>
            <a:off x="117307" y="-63126"/>
            <a:ext cx="8073936" cy="666684"/>
          </a:xfrm>
          <a:prstGeom prst="rect">
            <a:avLst/>
          </a:prstGeom>
        </p:spPr>
        <p:txBody>
          <a:bodyPr/>
          <a:lstStyle>
            <a:lvl1pPr defTabSz="500634">
              <a:defRPr sz="1752" u="sng">
                <a:latin typeface="Comic Sans MS"/>
                <a:ea typeface="Comic Sans MS"/>
                <a:cs typeface="Comic Sans MS"/>
                <a:sym typeface="Comic Sans MS"/>
              </a:defRPr>
            </a:lvl1pPr>
          </a:lstStyle>
          <a:p>
            <a:pPr/>
            <a:r>
              <a:t>Robust MIMO Transformations from Level 1  from Level 2 Time Series (Stochastic Processes) — Motion Code</a:t>
            </a:r>
          </a:p>
        </p:txBody>
      </p:sp>
      <p:graphicFrame>
        <p:nvGraphicFramePr>
          <p:cNvPr id="406" name="Content Placeholder 5"/>
          <p:cNvGraphicFramePr/>
          <p:nvPr/>
        </p:nvGraphicFramePr>
        <p:xfrm>
          <a:off x="373967" y="855210"/>
          <a:ext cx="7811108" cy="338398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37232"/>
                <a:gridCol w="5770700"/>
              </a:tblGrid>
              <a:tr h="335534">
                <a:tc>
                  <a:txBody>
                    <a:bodyPr/>
                    <a:lstStyle/>
                    <a:p>
                      <a:pPr algn="l" defTabSz="685800">
                        <a:defRPr sz="1800"/>
                      </a:pPr>
                      <a:r>
                        <a:rPr b="1" sz="1200">
                          <a:solidFill>
                            <a:srgbClr val="FFFFFF"/>
                          </a:solidFill>
                          <a:latin typeface="Calibri"/>
                          <a:ea typeface="Calibri"/>
                          <a:cs typeface="Calibri"/>
                          <a:sym typeface="Calibri"/>
                        </a:rPr>
                        <a:t>Level 2 Feature</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25400">
                      <a:solidFill>
                        <a:srgbClr val="FFFFFF"/>
                      </a:solidFill>
                    </a:lnB>
                    <a:solidFill>
                      <a:srgbClr val="4472C4"/>
                    </a:solidFill>
                  </a:tcPr>
                </a:tc>
                <a:tc>
                  <a:txBody>
                    <a:bodyPr/>
                    <a:lstStyle/>
                    <a:p>
                      <a:pPr algn="l" defTabSz="685800">
                        <a:defRPr sz="1800"/>
                      </a:pPr>
                      <a:r>
                        <a:rPr b="1" sz="1200">
                          <a:solidFill>
                            <a:srgbClr val="FFFFFF"/>
                          </a:solidFill>
                          <a:latin typeface="Calibri"/>
                          <a:ea typeface="Calibri"/>
                          <a:cs typeface="Calibri"/>
                          <a:sym typeface="Calibri"/>
                        </a:rPr>
                        <a:t>Computation from Level 1 Feature</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25400">
                      <a:solidFill>
                        <a:srgbClr val="FFFFFF"/>
                      </a:solidFill>
                    </a:lnB>
                    <a:solidFill>
                      <a:srgbClr val="4472C4"/>
                    </a:solidFill>
                  </a:tcPr>
                </a:tc>
              </a:tr>
              <a:tr h="335534">
                <a:tc>
                  <a:txBody>
                    <a:bodyPr/>
                    <a:lstStyle/>
                    <a:p>
                      <a:pPr algn="l" defTabSz="685800">
                        <a:defRPr sz="1800"/>
                      </a:pPr>
                      <a:r>
                        <a:rPr b="1" sz="1200">
                          <a:latin typeface="Calibri"/>
                          <a:ea typeface="Calibri"/>
                          <a:cs typeface="Calibri"/>
                          <a:sym typeface="Calibri"/>
                        </a:rPr>
                        <a:t>Amplitude</a:t>
                      </a:r>
                    </a:p>
                  </a:txBody>
                  <a:tcPr marL="45720" marR="45720" marT="45720" marB="45720" anchor="t" anchorCtr="0" horzOverflow="overflow">
                    <a:lnL w="3175">
                      <a:solidFill>
                        <a:srgbClr val="FFFFFF"/>
                      </a:solidFill>
                    </a:lnL>
                    <a:lnR w="3175">
                      <a:solidFill>
                        <a:srgbClr val="FFFFFF"/>
                      </a:solidFill>
                    </a:lnR>
                    <a:lnT w="25400">
                      <a:solidFill>
                        <a:srgbClr val="FFFFFF"/>
                      </a:solidFill>
                    </a:lnT>
                    <a:lnB w="3175">
                      <a:solidFill>
                        <a:srgbClr val="FFFFFF"/>
                      </a:solidFill>
                    </a:lnB>
                    <a:solidFill>
                      <a:srgbClr val="CDD4EA"/>
                    </a:solidFill>
                  </a:tcPr>
                </a:tc>
                <a:tc>
                  <a:txBody>
                    <a:bodyPr/>
                    <a:lstStyle/>
                    <a:p>
                      <a:pPr algn="l" defTabSz="685800">
                        <a:defRPr sz="1800"/>
                      </a:pPr>
                      <a:r>
                        <a:rPr sz="1200">
                          <a:latin typeface="Calibri"/>
                          <a:ea typeface="Calibri"/>
                          <a:cs typeface="Calibri"/>
                          <a:sym typeface="Calibri"/>
                        </a:rPr>
                        <a:t>Peak-to-peak angular range from wrist and trunk sensors using Euler angles</a:t>
                      </a:r>
                    </a:p>
                  </a:txBody>
                  <a:tcPr marL="45720" marR="45720" marT="45720" marB="45720" anchor="t" anchorCtr="0" horzOverflow="overflow">
                    <a:lnL w="3175">
                      <a:solidFill>
                        <a:srgbClr val="FFFFFF"/>
                      </a:solidFill>
                    </a:lnL>
                    <a:lnR w="3175">
                      <a:solidFill>
                        <a:srgbClr val="FFFFFF"/>
                      </a:solidFill>
                    </a:lnR>
                    <a:lnT w="25400">
                      <a:solidFill>
                        <a:srgbClr val="FFFFFF"/>
                      </a:solidFill>
                    </a:lnT>
                    <a:lnB w="3175">
                      <a:solidFill>
                        <a:srgbClr val="FFFFFF"/>
                      </a:solidFill>
                    </a:lnB>
                    <a:solidFill>
                      <a:srgbClr val="CDD4EA"/>
                    </a:solidFill>
                  </a:tcPr>
                </a:tc>
              </a:tr>
              <a:tr h="335534">
                <a:tc>
                  <a:txBody>
                    <a:bodyPr/>
                    <a:lstStyle/>
                    <a:p>
                      <a:pPr algn="l" defTabSz="685800">
                        <a:defRPr sz="1800"/>
                      </a:pPr>
                      <a:r>
                        <a:rPr b="1" sz="1200">
                          <a:latin typeface="Calibri"/>
                          <a:ea typeface="Calibri"/>
                          <a:cs typeface="Calibri"/>
                          <a:sym typeface="Calibri"/>
                        </a:rPr>
                        <a:t>Velocity / Speed</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c>
                  <a:txBody>
                    <a:bodyPr/>
                    <a:lstStyle/>
                    <a:p>
                      <a:pPr algn="l" defTabSz="685800">
                        <a:defRPr sz="1800"/>
                      </a:pPr>
                      <a:r>
                        <a:rPr sz="1200">
                          <a:latin typeface="Calibri"/>
                          <a:ea typeface="Calibri"/>
                          <a:cs typeface="Calibri"/>
                          <a:sym typeface="Calibri"/>
                        </a:rPr>
                        <a:t>Speed from 10m walk; cadence from step count per minute</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r>
              <a:tr h="335534">
                <a:tc>
                  <a:txBody>
                    <a:bodyPr/>
                    <a:lstStyle/>
                    <a:p>
                      <a:pPr algn="l" defTabSz="685800">
                        <a:defRPr sz="1800"/>
                      </a:pPr>
                      <a:r>
                        <a:rPr b="1" sz="1200">
                          <a:latin typeface="Calibri"/>
                          <a:ea typeface="Calibri"/>
                          <a:cs typeface="Calibri"/>
                          <a:sym typeface="Calibri"/>
                        </a:rPr>
                        <a:t>Timing</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c>
                  <a:txBody>
                    <a:bodyPr/>
                    <a:lstStyle/>
                    <a:p>
                      <a:pPr algn="l" defTabSz="685800">
                        <a:defRPr sz="1800"/>
                      </a:pPr>
                      <a:r>
                        <a:rPr sz="1200">
                          <a:latin typeface="Calibri"/>
                          <a:ea typeface="Calibri"/>
                          <a:cs typeface="Calibri"/>
                          <a:sym typeface="Calibri"/>
                        </a:rPr>
                        <a:t>Time from TUG; stride time from vertical acceleration</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r>
              <a:tr h="335534">
                <a:tc>
                  <a:txBody>
                    <a:bodyPr/>
                    <a:lstStyle/>
                    <a:p>
                      <a:pPr algn="l" defTabSz="685800">
                        <a:defRPr sz="1800"/>
                      </a:pPr>
                      <a:r>
                        <a:rPr b="1" sz="1200">
                          <a:latin typeface="Calibri"/>
                          <a:ea typeface="Calibri"/>
                          <a:cs typeface="Calibri"/>
                          <a:sym typeface="Calibri"/>
                        </a:rPr>
                        <a:t>Variability</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c>
                  <a:txBody>
                    <a:bodyPr/>
                    <a:lstStyle/>
                    <a:p>
                      <a:pPr algn="l" defTabSz="685800">
                        <a:defRPr sz="1800"/>
                      </a:pPr>
                      <a:r>
                        <a:rPr sz="1200">
                          <a:latin typeface="Calibri"/>
                          <a:ea typeface="Calibri"/>
                          <a:cs typeface="Calibri"/>
                          <a:sym typeface="Calibri"/>
                        </a:rPr>
                        <a:t>Standard deviation and coefficient of variation of amplitude and stride time</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r>
              <a:tr h="335534">
                <a:tc>
                  <a:txBody>
                    <a:bodyPr/>
                    <a:lstStyle/>
                    <a:p>
                      <a:pPr algn="l" defTabSz="685800">
                        <a:defRPr sz="1800"/>
                      </a:pPr>
                      <a:r>
                        <a:rPr b="1" sz="1200">
                          <a:latin typeface="Calibri"/>
                          <a:ea typeface="Calibri"/>
                          <a:cs typeface="Calibri"/>
                          <a:sym typeface="Calibri"/>
                        </a:rPr>
                        <a:t>Symmetry</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c>
                  <a:txBody>
                    <a:bodyPr/>
                    <a:lstStyle/>
                    <a:p>
                      <a:pPr algn="l" defTabSz="685800">
                        <a:defRPr sz="1800"/>
                      </a:pPr>
                      <a:r>
                        <a:rPr sz="1200">
                          <a:latin typeface="Calibri"/>
                          <a:ea typeface="Calibri"/>
                          <a:cs typeface="Calibri"/>
                          <a:sym typeface="Calibri"/>
                        </a:rPr>
                        <a:t>Ratios and asymmetry indices from bilateral sensors</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r>
              <a:tr h="335534">
                <a:tc>
                  <a:txBody>
                    <a:bodyPr/>
                    <a:lstStyle/>
                    <a:p>
                      <a:pPr algn="l" defTabSz="685800">
                        <a:defRPr sz="1800"/>
                      </a:pPr>
                      <a:r>
                        <a:rPr b="1" sz="1200">
                          <a:latin typeface="Calibri"/>
                          <a:ea typeface="Calibri"/>
                          <a:cs typeface="Calibri"/>
                          <a:sym typeface="Calibri"/>
                        </a:rPr>
                        <a:t>Smoothness / Jerk</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c>
                  <a:txBody>
                    <a:bodyPr/>
                    <a:lstStyle/>
                    <a:p>
                      <a:pPr algn="l" defTabSz="685800">
                        <a:defRPr sz="1800"/>
                      </a:pPr>
                      <a:r>
                        <a:rPr sz="1200">
                          <a:latin typeface="Calibri"/>
                          <a:ea typeface="Calibri"/>
                          <a:cs typeface="Calibri"/>
                          <a:sym typeface="Calibri"/>
                        </a:rPr>
                        <a:t>Time derivative of acceleration</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r>
              <a:tr h="335534">
                <a:tc>
                  <a:txBody>
                    <a:bodyPr/>
                    <a:lstStyle/>
                    <a:p>
                      <a:pPr algn="l" defTabSz="685800">
                        <a:defRPr sz="1800"/>
                      </a:pPr>
                      <a:r>
                        <a:rPr b="1" sz="1200">
                          <a:latin typeface="Calibri"/>
                          <a:ea typeface="Calibri"/>
                          <a:cs typeface="Calibri"/>
                          <a:sym typeface="Calibri"/>
                        </a:rPr>
                        <a:t>Regularity</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c>
                  <a:txBody>
                    <a:bodyPr/>
                    <a:lstStyle/>
                    <a:p>
                      <a:pPr algn="l" defTabSz="685800">
                        <a:defRPr sz="1800"/>
                      </a:pPr>
                      <a:r>
                        <a:rPr sz="1200">
                          <a:latin typeface="Calibri"/>
                          <a:ea typeface="Calibri"/>
                          <a:cs typeface="Calibri"/>
                          <a:sym typeface="Calibri"/>
                        </a:rPr>
                        <a:t>Autocorrelation of vertical acceleration</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r>
              <a:tr h="360995">
                <a:tc>
                  <a:txBody>
                    <a:bodyPr/>
                    <a:lstStyle/>
                    <a:p>
                      <a:pPr algn="l" defTabSz="685800">
                        <a:defRPr sz="1800"/>
                      </a:pPr>
                      <a:r>
                        <a:rPr b="1" sz="1200">
                          <a:latin typeface="Calibri"/>
                          <a:ea typeface="Calibri"/>
                          <a:cs typeface="Calibri"/>
                          <a:sym typeface="Calibri"/>
                        </a:rPr>
                        <a:t>Postural Sway (Balance)</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c>
                  <a:txBody>
                    <a:bodyPr/>
                    <a:lstStyle/>
                    <a:p>
                      <a:pPr algn="l" defTabSz="685800">
                        <a:defRPr sz="1800"/>
                      </a:pPr>
                      <a:r>
                        <a:rPr sz="1200">
                          <a:latin typeface="Calibri"/>
                          <a:ea typeface="Calibri"/>
                          <a:cs typeface="Calibri"/>
                          <a:sym typeface="Calibri"/>
                        </a:rPr>
                        <a:t>Derived from accelerometer data from lumbar sensor during 30 second stance</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r>
              <a:tr h="335534">
                <a:tc>
                  <a:txBody>
                    <a:bodyPr/>
                    <a:lstStyle/>
                    <a:p>
                      <a:pPr algn="l" defTabSz="685800">
                        <a:defRPr sz="1800"/>
                      </a:pPr>
                      <a:r>
                        <a:rPr b="1" sz="1200">
                          <a:latin typeface="Calibri"/>
                          <a:ea typeface="Calibri"/>
                          <a:cs typeface="Calibri"/>
                          <a:sym typeface="Calibri"/>
                        </a:rPr>
                        <a:t>Step Count</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c>
                  <a:txBody>
                    <a:bodyPr/>
                    <a:lstStyle/>
                    <a:p>
                      <a:pPr algn="l" defTabSz="685800">
                        <a:defRPr sz="1800"/>
                      </a:pPr>
                      <a:r>
                        <a:rPr sz="1200">
                          <a:latin typeface="Calibri"/>
                          <a:ea typeface="Calibri"/>
                          <a:cs typeface="Calibri"/>
                          <a:sym typeface="Calibri"/>
                        </a:rPr>
                        <a:t>Counted from vertical acceleration peaks</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r>
            </a:tbl>
          </a:graphicData>
        </a:graphic>
      </p:graphicFrame>
      <p:sp>
        <p:nvSpPr>
          <p:cNvPr id="407" name="TextBox 6"/>
          <p:cNvSpPr txBox="1"/>
          <p:nvPr/>
        </p:nvSpPr>
        <p:spPr>
          <a:xfrm>
            <a:off x="270796" y="4278271"/>
            <a:ext cx="7579723" cy="225446"/>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685800">
              <a:defRPr sz="1200">
                <a:latin typeface="Calibri"/>
                <a:ea typeface="Calibri"/>
                <a:cs typeface="Calibri"/>
                <a:sym typeface="Calibri"/>
              </a:defRPr>
            </a:lvl1pPr>
          </a:lstStyle>
          <a:p>
            <a:pPr/>
            <a:r>
              <a:t>Prior Work:  algorithms given in [1] and [2]…however not robust to very noisy data.</a:t>
            </a:r>
          </a:p>
        </p:txBody>
      </p:sp>
      <p:sp>
        <p:nvSpPr>
          <p:cNvPr id="408" name="TextBox 7"/>
          <p:cNvSpPr txBox="1"/>
          <p:nvPr/>
        </p:nvSpPr>
        <p:spPr>
          <a:xfrm>
            <a:off x="320182" y="4487667"/>
            <a:ext cx="7306780" cy="681158"/>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685800">
              <a:defRPr sz="700">
                <a:latin typeface="Calibri"/>
                <a:ea typeface="Calibri"/>
                <a:cs typeface="Calibri"/>
                <a:sym typeface="Calibri"/>
              </a:defRPr>
            </a:pPr>
            <a:r>
              <a:t>[</a:t>
            </a:r>
            <a:r>
              <a:rPr sz="800"/>
              <a:t>1] Warmerdam, E., Romijnders, R., Welzel, J., Hansen, C., Schmidt, G., &amp; Maetzler, W. (2020). Quantification of Arm Swing during Walking in Healthy Adults and Parkinson’s Disease Patients: Wearable Sensor-Based Algorithm Development and Validation. </a:t>
            </a:r>
            <a:r>
              <a:rPr i="1" sz="800"/>
              <a:t>Sensors</a:t>
            </a:r>
            <a:r>
              <a:rPr sz="800"/>
              <a:t>, </a:t>
            </a:r>
            <a:r>
              <a:rPr i="1" sz="800"/>
              <a:t>20</a:t>
            </a:r>
            <a:r>
              <a:rPr sz="800"/>
              <a:t>(20), 5963. </a:t>
            </a:r>
            <a:r>
              <a:rPr sz="800" u="sng">
                <a:solidFill>
                  <a:srgbClr val="0563C1"/>
                </a:solidFill>
                <a:uFill>
                  <a:solidFill>
                    <a:srgbClr val="0563C1"/>
                  </a:solidFill>
                </a:uFill>
                <a:hlinkClick r:id="rId2" invalidUrl="" action="" tgtFrame="" tooltip="" history="1" highlightClick="0" endSnd="0"/>
              </a:rPr>
              <a:t>https://doi.org/10.3390/s20205963</a:t>
            </a:r>
            <a:endParaRPr sz="800"/>
          </a:p>
          <a:p>
            <a:pPr defTabSz="685800">
              <a:defRPr sz="800">
                <a:latin typeface="Calibri"/>
                <a:ea typeface="Calibri"/>
                <a:cs typeface="Calibri"/>
                <a:sym typeface="Calibri"/>
              </a:defRPr>
            </a:pPr>
            <a:r>
              <a:t>[2] Luis Pastor Sánchez-Fernández, Luis Alejandro Sánchez-Pérez, Juan Manuel Martínez-Hernández, Computer model for gait assessments in Parkinson's patients using a fuzzy inference model and inertial sensors, Artificial Intelligence in Medicine, Volume 160, 2025, 103059, ISSN 0933-3657, </a:t>
            </a:r>
            <a:r>
              <a:rPr u="sng">
                <a:solidFill>
                  <a:srgbClr val="0563C1"/>
                </a:solidFill>
                <a:uFill>
                  <a:solidFill>
                    <a:srgbClr val="0563C1"/>
                  </a:solidFill>
                </a:uFill>
                <a:hlinkClick r:id="rId3" invalidUrl="" action="" tgtFrame="" tooltip="" history="1" highlightClick="0" endSnd="0"/>
              </a:rPr>
              <a:t>https://doi.org/10.1016/j.artmed.2024.103059</a:t>
            </a:r>
            <a:r>
              <a:t>. (https://www.sciencedirect.com/science/article/pii/S0933365724003014)</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https://www.nature.com/articles/s41577-022-00684-6/"/>
          <p:cNvSpPr txBox="1"/>
          <p:nvPr/>
        </p:nvSpPr>
        <p:spPr>
          <a:xfrm>
            <a:off x="263691" y="5304721"/>
            <a:ext cx="4314302"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https://www.nature.com/articles/s41577-022-00684-6/</a:t>
            </a:r>
          </a:p>
        </p:txBody>
      </p:sp>
      <p:pic>
        <p:nvPicPr>
          <p:cNvPr id="206" name="41577_2022_684_Fig1_HTML.jpeg" descr="41577_2022_684_Fig1_HTML.jpeg"/>
          <p:cNvPicPr>
            <a:picLocks noChangeAspect="1"/>
          </p:cNvPicPr>
          <p:nvPr/>
        </p:nvPicPr>
        <p:blipFill>
          <a:blip r:embed="rId3">
            <a:extLst/>
          </a:blip>
          <a:stretch>
            <a:fillRect/>
          </a:stretch>
        </p:blipFill>
        <p:spPr>
          <a:xfrm>
            <a:off x="2428502" y="566254"/>
            <a:ext cx="4452559" cy="4439560"/>
          </a:xfrm>
          <a:prstGeom prst="rect">
            <a:avLst/>
          </a:prstGeom>
          <a:ln w="12700">
            <a:miter lim="400000"/>
          </a:ln>
        </p:spPr>
      </p:pic>
      <p:sp>
        <p:nvSpPr>
          <p:cNvPr id="207" name="Tansey, M.G., Wallings, R.L., Houser, M.C. et al. Inflammation and immune dysfunction in Parkinson disease. Nat Rev Immunol 22, 657–673 (2022)."/>
          <p:cNvSpPr txBox="1"/>
          <p:nvPr/>
        </p:nvSpPr>
        <p:spPr>
          <a:xfrm>
            <a:off x="692249" y="4935848"/>
            <a:ext cx="8426672" cy="24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000">
                <a:solidFill>
                  <a:srgbClr val="222222"/>
                </a:solidFill>
                <a:latin typeface="+mj-lt"/>
                <a:ea typeface="+mj-ea"/>
                <a:cs typeface="+mj-cs"/>
                <a:sym typeface="Helvetica"/>
              </a:defRPr>
            </a:pPr>
            <a:r>
              <a:t>Tansey, M.G., Wallings, R.L., Houser, M.C. </a:t>
            </a:r>
            <a:r>
              <a:rPr i="1"/>
              <a:t>et al.</a:t>
            </a:r>
            <a:r>
              <a:t> Inflammation and immune dysfunction in Parkinson disease. </a:t>
            </a:r>
            <a:r>
              <a:rPr i="1"/>
              <a:t>Nat Rev Immunol</a:t>
            </a:r>
            <a:r>
              <a:t> </a:t>
            </a:r>
            <a:r>
              <a:rPr b="1"/>
              <a:t>22</a:t>
            </a:r>
            <a:r>
              <a:t>, 657–673 (2022).</a:t>
            </a:r>
          </a:p>
        </p:txBody>
      </p:sp>
      <p:sp>
        <p:nvSpPr>
          <p:cNvPr id="208" name="Prodromal PD is supported by the Braak theory (blue box), in which Lewy body pathologies begin in the periphery and olfactory bulb and advance to the brainstem and towards higher brain centers following a predictable caudal-rostral pattern"/>
          <p:cNvSpPr txBox="1"/>
          <p:nvPr/>
        </p:nvSpPr>
        <p:spPr>
          <a:xfrm>
            <a:off x="217973" y="858574"/>
            <a:ext cx="1592683" cy="395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222222"/>
                </a:solidFill>
                <a:latin typeface="Palatino"/>
                <a:ea typeface="Palatino"/>
                <a:cs typeface="Palatino"/>
                <a:sym typeface="Palatino"/>
              </a:defRPr>
            </a:pPr>
            <a:r>
              <a:rPr b="1"/>
              <a:t>Prodromal PD </a:t>
            </a:r>
            <a:r>
              <a:t>is supported by the Braak theory (blue box), in which </a:t>
            </a:r>
            <a:r>
              <a:rPr i="1"/>
              <a:t>Lewy body </a:t>
            </a:r>
            <a:r>
              <a:t>pathologies </a:t>
            </a:r>
            <a:r>
              <a:rPr u="sng"/>
              <a:t>begin</a:t>
            </a:r>
            <a:r>
              <a:t> in the </a:t>
            </a:r>
            <a:r>
              <a:rPr i="1"/>
              <a:t>periphery and olfactory bulb</a:t>
            </a:r>
            <a:r>
              <a:t> and </a:t>
            </a:r>
            <a:r>
              <a:rPr u="sng"/>
              <a:t>advance</a:t>
            </a:r>
            <a:r>
              <a:t> to the </a:t>
            </a:r>
            <a:r>
              <a:rPr i="1"/>
              <a:t>brainstem</a:t>
            </a:r>
            <a:r>
              <a:t> and towards </a:t>
            </a:r>
            <a:r>
              <a:rPr i="1"/>
              <a:t>higher brain centers</a:t>
            </a:r>
            <a:r>
              <a:t> following a predictable caudal-rostral pattern</a:t>
            </a:r>
          </a:p>
        </p:txBody>
      </p:sp>
      <p:sp>
        <p:nvSpPr>
          <p:cNvPr id="209" name="Parkinson disease (PD) affects multiple neurobiological sub-systems, and patients commonly present with accompanying non-motor symptoms, which often start in the prodromal phase."/>
          <p:cNvSpPr txBox="1"/>
          <p:nvPr/>
        </p:nvSpPr>
        <p:spPr>
          <a:xfrm>
            <a:off x="99281" y="21997"/>
            <a:ext cx="8717631" cy="4920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b="1"/>
              <a:t>Parkinson disease (PD) </a:t>
            </a:r>
            <a:r>
              <a:rPr u="sng"/>
              <a:t>affects </a:t>
            </a:r>
            <a:r>
              <a:rPr b="1" u="sng"/>
              <a:t>multiple</a:t>
            </a:r>
            <a:r>
              <a:rPr u="sng"/>
              <a:t> neurobiological sub-systems, and</a:t>
            </a:r>
            <a:r>
              <a:rPr b="1" u="sng"/>
              <a:t> patients</a:t>
            </a:r>
            <a:r>
              <a:rPr u="sng"/>
              <a:t> commonly present with accompanying </a:t>
            </a:r>
            <a:r>
              <a:rPr b="1" u="sng"/>
              <a:t>non-motor </a:t>
            </a:r>
            <a:r>
              <a:rPr u="sng"/>
              <a:t>symptoms, which often start in the prodromal phase.</a:t>
            </a:r>
          </a:p>
        </p:txBody>
      </p:sp>
      <p:sp>
        <p:nvSpPr>
          <p:cNvPr id="210" name="Rectangle"/>
          <p:cNvSpPr/>
          <p:nvPr/>
        </p:nvSpPr>
        <p:spPr>
          <a:xfrm>
            <a:off x="126999" y="822745"/>
            <a:ext cx="1774631" cy="4037887"/>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11" name="When neuronal dysfunction begins, a combination of factors, from an ageing immune system, genes and environment, can create the perfect storm to enable the development and progression of PD pathogenesis"/>
          <p:cNvSpPr txBox="1"/>
          <p:nvPr/>
        </p:nvSpPr>
        <p:spPr>
          <a:xfrm>
            <a:off x="7539558" y="986921"/>
            <a:ext cx="1320699" cy="37432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pPr>
            <a:r>
              <a:t>When neuronal dysfunction begins, a combination of factors, from an ageing immune system, genes and environment, can create the </a:t>
            </a:r>
            <a:r>
              <a:rPr b="1" i="0" u="sng"/>
              <a:t>perfect storm</a:t>
            </a:r>
            <a:r>
              <a:rPr u="sng"/>
              <a:t> to enable the development and progression of PD pathogenesis</a:t>
            </a:r>
          </a:p>
        </p:txBody>
      </p:sp>
      <p:sp>
        <p:nvSpPr>
          <p:cNvPr id="212" name="Rectangle"/>
          <p:cNvSpPr/>
          <p:nvPr/>
        </p:nvSpPr>
        <p:spPr>
          <a:xfrm>
            <a:off x="7407933" y="943065"/>
            <a:ext cx="1583948" cy="3830937"/>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13" name="A decline in naive T cells and B cells and memory cell accumulation and a reduction in T cell receptor and B cell receptor diversity and sensitivity to stimuli, contribute to an increase in susceptibility to infection and  the increased risk of developin"/>
          <p:cNvSpPr txBox="1"/>
          <p:nvPr/>
        </p:nvSpPr>
        <p:spPr>
          <a:xfrm>
            <a:off x="6635632" y="5203045"/>
            <a:ext cx="1592683" cy="32526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Calibri"/>
                <a:ea typeface="Calibri"/>
                <a:cs typeface="Calibri"/>
                <a:sym typeface="Calibri"/>
              </a:defRPr>
            </a:pPr>
            <a:r>
              <a:t>A </a:t>
            </a:r>
            <a:r>
              <a:rPr b="1"/>
              <a:t>decline</a:t>
            </a:r>
            <a:r>
              <a:t> in naive </a:t>
            </a:r>
            <a:r>
              <a:rPr i="1"/>
              <a:t>T cells </a:t>
            </a:r>
            <a:r>
              <a:t>and </a:t>
            </a:r>
            <a:r>
              <a:rPr i="1"/>
              <a:t>B cells</a:t>
            </a:r>
            <a:r>
              <a:t> and memory cell accumulation and a reduction in </a:t>
            </a:r>
            <a:r>
              <a:rPr i="1"/>
              <a:t>T cell receptor </a:t>
            </a:r>
            <a:r>
              <a:t>and </a:t>
            </a:r>
            <a:r>
              <a:rPr i="1"/>
              <a:t>B cell receptor</a:t>
            </a:r>
            <a:r>
              <a:t> diversity and sensitivity to stimuli, contribute to an </a:t>
            </a:r>
            <a:r>
              <a:rPr i="1"/>
              <a:t>increase in susceptibility to infection </a:t>
            </a:r>
            <a:r>
              <a:t>and  the i</a:t>
            </a:r>
            <a:r>
              <a:rPr i="1" u="sng"/>
              <a:t>ncreased risk of developing PD</a:t>
            </a:r>
          </a:p>
        </p:txBody>
      </p:sp>
      <p:sp>
        <p:nvSpPr>
          <p:cNvPr id="214" name="Rectangle"/>
          <p:cNvSpPr/>
          <p:nvPr/>
        </p:nvSpPr>
        <p:spPr>
          <a:xfrm>
            <a:off x="6537850" y="5215745"/>
            <a:ext cx="1567283" cy="3514948"/>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10" name="Content Placeholder 5"/>
          <p:cNvGraphicFramePr/>
          <p:nvPr/>
        </p:nvGraphicFramePr>
        <p:xfrm>
          <a:off x="235117" y="903070"/>
          <a:ext cx="8849601" cy="334688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308193"/>
                <a:gridCol w="6538231"/>
              </a:tblGrid>
              <a:tr h="383447">
                <a:tc>
                  <a:txBody>
                    <a:bodyPr/>
                    <a:lstStyle/>
                    <a:p>
                      <a:pPr algn="l" defTabSz="685800">
                        <a:defRPr sz="1800"/>
                      </a:pPr>
                      <a:r>
                        <a:rPr b="1" sz="1200">
                          <a:solidFill>
                            <a:srgbClr val="FFFFFF"/>
                          </a:solidFill>
                          <a:latin typeface="Calibri"/>
                          <a:ea typeface="Calibri"/>
                          <a:cs typeface="Calibri"/>
                          <a:sym typeface="Calibri"/>
                        </a:rPr>
                        <a:t>Level 3 Feature</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25400">
                      <a:solidFill>
                        <a:srgbClr val="FFFFFF"/>
                      </a:solidFill>
                    </a:lnB>
                    <a:solidFill>
                      <a:srgbClr val="4472C4"/>
                    </a:solidFill>
                  </a:tcPr>
                </a:tc>
                <a:tc>
                  <a:txBody>
                    <a:bodyPr/>
                    <a:lstStyle/>
                    <a:p>
                      <a:pPr algn="l" defTabSz="685800">
                        <a:defRPr sz="1800"/>
                      </a:pPr>
                      <a:r>
                        <a:rPr b="1" sz="1200">
                          <a:solidFill>
                            <a:srgbClr val="FFFFFF"/>
                          </a:solidFill>
                          <a:latin typeface="Calibri"/>
                          <a:ea typeface="Calibri"/>
                          <a:cs typeface="Calibri"/>
                          <a:sym typeface="Calibri"/>
                        </a:rPr>
                        <a:t>Level 2 Features</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25400">
                      <a:solidFill>
                        <a:srgbClr val="FFFFFF"/>
                      </a:solidFill>
                    </a:lnB>
                    <a:solidFill>
                      <a:srgbClr val="4472C4"/>
                    </a:solidFill>
                  </a:tcPr>
                </a:tc>
              </a:tr>
              <a:tr h="383447">
                <a:tc>
                  <a:txBody>
                    <a:bodyPr/>
                    <a:lstStyle/>
                    <a:p>
                      <a:pPr algn="l" defTabSz="685800">
                        <a:defRPr b="1" sz="1200">
                          <a:latin typeface="Calibri"/>
                          <a:ea typeface="Calibri"/>
                          <a:cs typeface="Calibri"/>
                          <a:sym typeface="Calibri"/>
                        </a:defRPr>
                      </a:pPr>
                      <a:r>
                        <a:t>Bradykinesia. </a:t>
                      </a:r>
                      <a:r>
                        <a:rPr sz="1000"/>
                        <a:t>(Slowness of Movement)</a:t>
                      </a:r>
                    </a:p>
                  </a:txBody>
                  <a:tcPr marL="45720" marR="45720" marT="45720" marB="45720" anchor="t" anchorCtr="0" horzOverflow="overflow">
                    <a:lnL w="3175">
                      <a:solidFill>
                        <a:srgbClr val="FFFFFF"/>
                      </a:solidFill>
                    </a:lnL>
                    <a:lnR w="3175">
                      <a:solidFill>
                        <a:srgbClr val="FFFFFF"/>
                      </a:solidFill>
                    </a:lnR>
                    <a:lnT w="25400">
                      <a:solidFill>
                        <a:srgbClr val="FFFFFF"/>
                      </a:solidFill>
                    </a:lnT>
                    <a:lnB w="3175">
                      <a:solidFill>
                        <a:srgbClr val="FFFFFF"/>
                      </a:solidFill>
                    </a:lnB>
                    <a:solidFill>
                      <a:srgbClr val="CDD4EA"/>
                    </a:solidFill>
                  </a:tcPr>
                </a:tc>
                <a:tc>
                  <a:txBody>
                    <a:bodyPr/>
                    <a:lstStyle/>
                    <a:p>
                      <a:pPr algn="l" defTabSz="685800">
                        <a:defRPr sz="1800"/>
                      </a:pPr>
                      <a:r>
                        <a:rPr sz="1200">
                          <a:latin typeface="Calibri"/>
                          <a:ea typeface="Calibri"/>
                          <a:cs typeface="Calibri"/>
                          <a:sym typeface="Calibri"/>
                        </a:rPr>
                        <a:t>Speed of Gait&lt;1m/s; Cadence&lt;90 steps/min; Stride time &lt; 1.3 sec [1]</a:t>
                      </a:r>
                    </a:p>
                  </a:txBody>
                  <a:tcPr marL="45720" marR="45720" marT="45720" marB="45720" anchor="t" anchorCtr="0" horzOverflow="overflow">
                    <a:lnL w="3175">
                      <a:solidFill>
                        <a:srgbClr val="FFFFFF"/>
                      </a:solidFill>
                    </a:lnL>
                    <a:lnR w="3175">
                      <a:solidFill>
                        <a:srgbClr val="FFFFFF"/>
                      </a:solidFill>
                    </a:lnR>
                    <a:lnT w="25400">
                      <a:solidFill>
                        <a:srgbClr val="FFFFFF"/>
                      </a:solidFill>
                    </a:lnT>
                    <a:lnB w="3175">
                      <a:solidFill>
                        <a:srgbClr val="FFFFFF"/>
                      </a:solidFill>
                    </a:lnB>
                    <a:solidFill>
                      <a:srgbClr val="CDD4EA"/>
                    </a:solidFill>
                  </a:tcPr>
                </a:tc>
              </a:tr>
              <a:tr h="383447">
                <a:tc>
                  <a:txBody>
                    <a:bodyPr/>
                    <a:lstStyle/>
                    <a:p>
                      <a:pPr algn="l" defTabSz="685800">
                        <a:defRPr b="1" sz="1200">
                          <a:latin typeface="Calibri"/>
                          <a:ea typeface="Calibri"/>
                          <a:cs typeface="Calibri"/>
                          <a:sym typeface="Calibri"/>
                        </a:defRPr>
                      </a:pPr>
                      <a:r>
                        <a:t>Hypokinesia </a:t>
                      </a:r>
                      <a:r>
                        <a:rPr sz="1000"/>
                        <a:t>(Reductio of Amplitude)</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c>
                  <a:txBody>
                    <a:bodyPr/>
                    <a:lstStyle/>
                    <a:p>
                      <a:pPr algn="l" defTabSz="685800">
                        <a:defRPr sz="1800"/>
                      </a:pPr>
                      <a:r>
                        <a:rPr sz="1200">
                          <a:latin typeface="Calibri"/>
                          <a:ea typeface="Calibri"/>
                          <a:cs typeface="Calibri"/>
                          <a:sym typeface="Calibri"/>
                        </a:rPr>
                        <a:t>Right and Left Arm amplitude &lt;20° peak to peak angular displacement [2]</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r>
              <a:tr h="659574">
                <a:tc>
                  <a:txBody>
                    <a:bodyPr/>
                    <a:lstStyle/>
                    <a:p>
                      <a:pPr algn="l" defTabSz="685800">
                        <a:defRPr b="1" sz="1200">
                          <a:latin typeface="Calibri"/>
                          <a:ea typeface="Calibri"/>
                          <a:cs typeface="Calibri"/>
                          <a:sym typeface="Calibri"/>
                        </a:defRPr>
                      </a:pPr>
                      <a:r>
                        <a:t>Asymmetry </a:t>
                      </a:r>
                      <a:r>
                        <a:rPr sz="1000"/>
                        <a:t>(Noticeable difference in severity of symptoms (tremor, rigidity,  between left and right</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c>
                  <a:txBody>
                    <a:bodyPr/>
                    <a:lstStyle/>
                    <a:p>
                      <a:pPr algn="l" defTabSz="685800">
                        <a:defRPr sz="1800"/>
                      </a:pPr>
                      <a:r>
                        <a:rPr sz="1200">
                          <a:latin typeface="Calibri"/>
                          <a:ea typeface="Calibri"/>
                          <a:cs typeface="Calibri"/>
                          <a:sym typeface="Calibri"/>
                        </a:rPr>
                        <a:t>ASA_U&gt;20% difference between limbs; SYM_U&lt;0.8(ratio of weaker to stronger limb) [3]</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r>
              <a:tr h="383447">
                <a:tc>
                  <a:txBody>
                    <a:bodyPr/>
                    <a:lstStyle/>
                    <a:p>
                      <a:pPr algn="l" defTabSz="685800">
                        <a:defRPr b="1" sz="1200">
                          <a:latin typeface="Calibri"/>
                          <a:ea typeface="Calibri"/>
                          <a:cs typeface="Calibri"/>
                          <a:sym typeface="Calibri"/>
                        </a:defRPr>
                      </a:pPr>
                      <a:r>
                        <a:t>Dyscoordination </a:t>
                      </a:r>
                      <a:r>
                        <a:rPr sz="1000"/>
                        <a:t>(inability to execute movements smoothly efficiently)</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c>
                  <a:txBody>
                    <a:bodyPr/>
                    <a:lstStyle/>
                    <a:p>
                      <a:pPr algn="l" defTabSz="685800">
                        <a:defRPr sz="1800"/>
                      </a:pPr>
                      <a:r>
                        <a:rPr sz="1200">
                          <a:latin typeface="Calibri"/>
                          <a:ea typeface="Calibri"/>
                          <a:cs typeface="Calibri"/>
                          <a:sym typeface="Calibri"/>
                        </a:rPr>
                        <a:t>STEP_SYM_U&lt;0.8; TRA_U&gt;0.5 [4]</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r>
              <a:tr h="383447">
                <a:tc>
                  <a:txBody>
                    <a:bodyPr/>
                    <a:lstStyle/>
                    <a:p>
                      <a:pPr algn="l" defTabSz="685800">
                        <a:defRPr sz="1800"/>
                      </a:pPr>
                      <a:r>
                        <a:rPr b="1" sz="1200">
                          <a:latin typeface="Calibri"/>
                          <a:ea typeface="Calibri"/>
                          <a:cs typeface="Calibri"/>
                          <a:sym typeface="Calibri"/>
                        </a:rPr>
                        <a:t>Smoothness Loss</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c>
                  <a:txBody>
                    <a:bodyPr/>
                    <a:lstStyle/>
                    <a:p>
                      <a:pPr algn="l" defTabSz="685800">
                        <a:defRPr sz="1800"/>
                      </a:pPr>
                      <a:r>
                        <a:rPr sz="1200">
                          <a:latin typeface="Calibri"/>
                          <a:ea typeface="Calibri"/>
                          <a:cs typeface="Calibri"/>
                          <a:sym typeface="Calibri"/>
                        </a:rPr>
                        <a:t>R_JERK_U,L_JERK_U&gt;1.5 normalized jerk units [5]</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r>
              <a:tr h="383447">
                <a:tc>
                  <a:txBody>
                    <a:bodyPr/>
                    <a:lstStyle/>
                    <a:p>
                      <a:pPr algn="l" defTabSz="685800">
                        <a:defRPr sz="1800"/>
                      </a:pPr>
                      <a:r>
                        <a:rPr b="1" sz="1200">
                          <a:latin typeface="Calibri"/>
                          <a:ea typeface="Calibri"/>
                          <a:cs typeface="Calibri"/>
                          <a:sym typeface="Calibri"/>
                        </a:rPr>
                        <a:t>Gait Variability</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c>
                  <a:txBody>
                    <a:bodyPr/>
                    <a:lstStyle/>
                    <a:p>
                      <a:pPr algn="l" defTabSz="685800">
                        <a:defRPr sz="1800"/>
                      </a:pPr>
                      <a:r>
                        <a:rPr sz="1200">
                          <a:latin typeface="Calibri"/>
                          <a:ea typeface="Calibri"/>
                          <a:cs typeface="Calibri"/>
                          <a:sym typeface="Calibri"/>
                        </a:rPr>
                        <a:t>STR_CV_U&gt;3 coefficient of variation, STEP_REG_U&lt;0.7 autocorrelation [6]</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E8EBF5"/>
                    </a:solidFill>
                  </a:tcPr>
                </a:tc>
              </a:tr>
              <a:tr h="383447">
                <a:tc>
                  <a:txBody>
                    <a:bodyPr/>
                    <a:lstStyle/>
                    <a:p>
                      <a:pPr algn="l" defTabSz="685800">
                        <a:defRPr sz="1800"/>
                      </a:pPr>
                      <a:r>
                        <a:rPr b="1" sz="1200">
                          <a:latin typeface="Calibri"/>
                          <a:ea typeface="Calibri"/>
                          <a:cs typeface="Calibri"/>
                          <a:sym typeface="Calibri"/>
                        </a:rPr>
                        <a:t>Postural instability</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c>
                  <a:txBody>
                    <a:bodyPr/>
                    <a:lstStyle/>
                    <a:p>
                      <a:pPr algn="l" defTabSz="685800">
                        <a:defRPr sz="1800"/>
                      </a:pPr>
                      <a:r>
                        <a:rPr sz="1200">
                          <a:latin typeface="Calibri"/>
                          <a:ea typeface="Calibri"/>
                          <a:cs typeface="Calibri"/>
                          <a:sym typeface="Calibri"/>
                        </a:rPr>
                        <a:t>SW_VEL_OP &gt;0.8m/s ; SW_PATH_OP &gt; 100 cm during 30 second stance [7]</a:t>
                      </a: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CDD4EA"/>
                    </a:solidFill>
                  </a:tcPr>
                </a:tc>
              </a:tr>
            </a:tbl>
          </a:graphicData>
        </a:graphic>
      </p:graphicFrame>
      <p:sp>
        <p:nvSpPr>
          <p:cNvPr id="411" name="TextBox 2"/>
          <p:cNvSpPr txBox="1"/>
          <p:nvPr/>
        </p:nvSpPr>
        <p:spPr>
          <a:xfrm>
            <a:off x="501002" y="4297558"/>
            <a:ext cx="7306780" cy="84906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685800">
              <a:defRPr sz="700">
                <a:latin typeface="Calibri"/>
                <a:ea typeface="Calibri"/>
                <a:cs typeface="Calibri"/>
                <a:sym typeface="Calibri"/>
              </a:defRPr>
            </a:pPr>
            <a:r>
              <a:t>[1] Washabaugh et al. 2017: https://pubmed.ncbi.nlm.nih.gov/28433867/</a:t>
            </a:r>
          </a:p>
          <a:p>
            <a:pPr defTabSz="685800">
              <a:defRPr sz="700">
                <a:latin typeface="Calibri"/>
                <a:ea typeface="Calibri"/>
                <a:cs typeface="Calibri"/>
                <a:sym typeface="Calibri"/>
              </a:defRPr>
            </a:pPr>
            <a:r>
              <a:t>[2] Warmerdam et al. 2020: </a:t>
            </a:r>
            <a:r>
              <a:rPr u="sng">
                <a:solidFill>
                  <a:srgbClr val="0563C1"/>
                </a:solidFill>
                <a:uFill>
                  <a:solidFill>
                    <a:srgbClr val="0563C1"/>
                  </a:solidFill>
                </a:uFill>
                <a:hlinkClick r:id="rId2" invalidUrl="" action="" tgtFrame="" tooltip="" history="1" highlightClick="0" endSnd="0"/>
              </a:rPr>
              <a:t>https://www.mdpi.com/1424-8220/20/20/5963</a:t>
            </a:r>
          </a:p>
          <a:p>
            <a:pPr defTabSz="685800">
              <a:defRPr sz="700">
                <a:latin typeface="Calibri"/>
                <a:ea typeface="Calibri"/>
                <a:cs typeface="Calibri"/>
                <a:sym typeface="Calibri"/>
              </a:defRPr>
            </a:pPr>
            <a:r>
              <a:t>[3] Lewek et al. 2009: </a:t>
            </a:r>
            <a:r>
              <a:rPr u="sng">
                <a:solidFill>
                  <a:srgbClr val="0563C1"/>
                </a:solidFill>
                <a:uFill>
                  <a:solidFill>
                    <a:srgbClr val="0563C1"/>
                  </a:solidFill>
                </a:uFill>
                <a:hlinkClick r:id="rId3" invalidUrl="" action="" tgtFrame="" tooltip="" history="1" highlightClick="0" endSnd="0"/>
              </a:rPr>
              <a:t>https://e-learning.kku.ac.th/file.php/2024/current_topics/Arm_swing_in_PD.pdf</a:t>
            </a:r>
          </a:p>
          <a:p>
            <a:pPr defTabSz="685800">
              <a:defRPr sz="700">
                <a:latin typeface="Calibri"/>
                <a:ea typeface="Calibri"/>
                <a:cs typeface="Calibri"/>
                <a:sym typeface="Calibri"/>
              </a:defRPr>
            </a:pPr>
            <a:r>
              <a:t>[4] Roemmich et al. 2012: </a:t>
            </a:r>
            <a:r>
              <a:rPr u="sng">
                <a:solidFill>
                  <a:srgbClr val="0563C1"/>
                </a:solidFill>
                <a:uFill>
                  <a:solidFill>
                    <a:srgbClr val="0563C1"/>
                  </a:solidFill>
                </a:uFill>
                <a:hlinkClick r:id="rId4" invalidUrl="" action="" tgtFrame="" tooltip="" history="1" highlightClick="0" endSnd="0"/>
              </a:rPr>
              <a:t>https://pmc.ncbi.nlm.nih.gov/articles/PMC3552037/</a:t>
            </a:r>
          </a:p>
          <a:p>
            <a:pPr defTabSz="685800">
              <a:defRPr sz="700">
                <a:latin typeface="Calibri"/>
                <a:ea typeface="Calibri"/>
                <a:cs typeface="Calibri"/>
                <a:sym typeface="Calibri"/>
              </a:defRPr>
            </a:pPr>
            <a:r>
              <a:t>[5] Kuhner et al. 2020: </a:t>
            </a:r>
            <a:r>
              <a:rPr u="sng">
                <a:solidFill>
                  <a:srgbClr val="0563C1"/>
                </a:solidFill>
                <a:uFill>
                  <a:solidFill>
                    <a:srgbClr val="0563C1"/>
                  </a:solidFill>
                </a:uFill>
                <a:hlinkClick r:id="rId5" invalidUrl="" action="" tgtFrame="" tooltip="" history="1" highlightClick="0" endSnd="0"/>
              </a:rPr>
              <a:t>https://pmc.ncbi.nlm.nih.gov/articles/PMC7020741/</a:t>
            </a:r>
          </a:p>
          <a:p>
            <a:pPr defTabSz="685800">
              <a:defRPr sz="700">
                <a:latin typeface="Calibri"/>
                <a:ea typeface="Calibri"/>
                <a:cs typeface="Calibri"/>
                <a:sym typeface="Calibri"/>
              </a:defRPr>
            </a:pPr>
            <a:r>
              <a:t>[6] Washabaugh et al. 2017: </a:t>
            </a:r>
            <a:r>
              <a:rPr u="sng">
                <a:solidFill>
                  <a:srgbClr val="0563C1"/>
                </a:solidFill>
                <a:uFill>
                  <a:solidFill>
                    <a:srgbClr val="0563C1"/>
                  </a:solidFill>
                </a:uFill>
                <a:hlinkClick r:id="rId6" invalidUrl="" action="" tgtFrame="" tooltip="" history="1" highlightClick="0" endSnd="0"/>
              </a:rPr>
              <a:t>https://pubmed.ncbi.nlm.nih.gov/28433867/</a:t>
            </a:r>
          </a:p>
          <a:p>
            <a:pPr defTabSz="685800">
              <a:defRPr sz="700">
                <a:latin typeface="Calibri"/>
                <a:ea typeface="Calibri"/>
                <a:cs typeface="Calibri"/>
                <a:sym typeface="Calibri"/>
              </a:defRPr>
            </a:pPr>
            <a:r>
              <a:t>[7] Horak 2006: https://pubmed.ncbi.nlm.nih.gov/16926210/</a:t>
            </a:r>
          </a:p>
        </p:txBody>
      </p:sp>
      <p:sp>
        <p:nvSpPr>
          <p:cNvPr id="412" name="Robust MIMO Transformations from Level 2  from Level 3 Time Series (Stochastic Processes) - Motion Code"/>
          <p:cNvSpPr txBox="1"/>
          <p:nvPr/>
        </p:nvSpPr>
        <p:spPr>
          <a:xfrm>
            <a:off x="45503" y="-84032"/>
            <a:ext cx="8551476" cy="8877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685800">
              <a:lnSpc>
                <a:spcPct val="90000"/>
              </a:lnSpc>
              <a:defRPr sz="2400" u="sng">
                <a:latin typeface="Comic Sans MS"/>
                <a:ea typeface="Comic Sans MS"/>
                <a:cs typeface="Comic Sans MS"/>
                <a:sym typeface="Comic Sans MS"/>
              </a:defRPr>
            </a:lvl1pPr>
          </a:lstStyle>
          <a:p>
            <a:pPr/>
            <a:r>
              <a:t>Robust MIMO Transformations from Level 2  from Level 3 Time Series (Stochastic Processes) - Motion Code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4" name="Screenshot 2025-08-21 at 8.35.22 PM.png" descr="Screenshot 2025-08-21 at 8.35.22 PM.png"/>
          <p:cNvPicPr>
            <a:picLocks noChangeAspect="1"/>
          </p:cNvPicPr>
          <p:nvPr/>
        </p:nvPicPr>
        <p:blipFill>
          <a:blip r:embed="rId2">
            <a:extLst/>
          </a:blip>
          <a:stretch>
            <a:fillRect/>
          </a:stretch>
        </p:blipFill>
        <p:spPr>
          <a:xfrm>
            <a:off x="3403208" y="-1"/>
            <a:ext cx="5256857" cy="5143501"/>
          </a:xfrm>
          <a:prstGeom prst="rect">
            <a:avLst/>
          </a:prstGeom>
          <a:ln w="12700">
            <a:miter lim="400000"/>
          </a:ln>
        </p:spPr>
      </p:pic>
      <p:sp>
        <p:nvSpPr>
          <p:cNvPr id="415" name="Differential Diagnosis on PPMI Gait/Arm Swing data"/>
          <p:cNvSpPr txBox="1"/>
          <p:nvPr/>
        </p:nvSpPr>
        <p:spPr>
          <a:xfrm>
            <a:off x="25887" y="175217"/>
            <a:ext cx="3206840" cy="4920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lvl1pPr>
          </a:lstStyle>
          <a:p>
            <a:pPr/>
            <a:r>
              <a:t>Differential Diagnosis on PPMI Gait/Arm Swing data </a:t>
            </a:r>
          </a:p>
        </p:txBody>
      </p:sp>
      <p:pic>
        <p:nvPicPr>
          <p:cNvPr id="416" name="Bkc1hPpPxx.png" descr="Bkc1hPpPxx.png"/>
          <p:cNvPicPr>
            <a:picLocks noChangeAspect="1"/>
          </p:cNvPicPr>
          <p:nvPr/>
        </p:nvPicPr>
        <p:blipFill>
          <a:blip r:embed="rId3">
            <a:extLst/>
          </a:blip>
          <a:stretch>
            <a:fillRect/>
          </a:stretch>
        </p:blipFill>
        <p:spPr>
          <a:xfrm>
            <a:off x="561764" y="929801"/>
            <a:ext cx="2135086" cy="431419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Screenshot 2025-08-21 at 8.35.12 PM.png" descr="Screenshot 2025-08-21 at 8.35.12 PM.png"/>
          <p:cNvPicPr>
            <a:picLocks noChangeAspect="1"/>
          </p:cNvPicPr>
          <p:nvPr/>
        </p:nvPicPr>
        <p:blipFill>
          <a:blip r:embed="rId2">
            <a:extLst/>
          </a:blip>
          <a:stretch>
            <a:fillRect/>
          </a:stretch>
        </p:blipFill>
        <p:spPr>
          <a:xfrm>
            <a:off x="3225686" y="0"/>
            <a:ext cx="5738487" cy="5143501"/>
          </a:xfrm>
          <a:prstGeom prst="rect">
            <a:avLst/>
          </a:prstGeom>
          <a:ln w="12700">
            <a:miter lim="400000"/>
          </a:ln>
        </p:spPr>
      </p:pic>
      <p:pic>
        <p:nvPicPr>
          <p:cNvPr id="419" name="Bkc1hPpPxx.png" descr="Bkc1hPpPxx.png"/>
          <p:cNvPicPr>
            <a:picLocks noChangeAspect="1"/>
          </p:cNvPicPr>
          <p:nvPr/>
        </p:nvPicPr>
        <p:blipFill>
          <a:blip r:embed="rId3">
            <a:extLst/>
          </a:blip>
          <a:stretch>
            <a:fillRect/>
          </a:stretch>
        </p:blipFill>
        <p:spPr>
          <a:xfrm>
            <a:off x="151023" y="97269"/>
            <a:ext cx="2545508" cy="51435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Screenshot 2025-08-21 at 8.34.52 PM.png" descr="Screenshot 2025-08-21 at 8.34.52 PM.png"/>
          <p:cNvPicPr>
            <a:picLocks noChangeAspect="1"/>
          </p:cNvPicPr>
          <p:nvPr/>
        </p:nvPicPr>
        <p:blipFill>
          <a:blip r:embed="rId2">
            <a:extLst/>
          </a:blip>
          <a:stretch>
            <a:fillRect/>
          </a:stretch>
        </p:blipFill>
        <p:spPr>
          <a:xfrm>
            <a:off x="2679672" y="-16099"/>
            <a:ext cx="6836980" cy="4839043"/>
          </a:xfrm>
          <a:prstGeom prst="rect">
            <a:avLst/>
          </a:prstGeom>
          <a:ln w="12700">
            <a:miter lim="400000"/>
          </a:ln>
        </p:spPr>
      </p:pic>
      <p:pic>
        <p:nvPicPr>
          <p:cNvPr id="422" name="Bkc1hPpPxx.png" descr="Bkc1hPpPxx.png"/>
          <p:cNvPicPr>
            <a:picLocks noChangeAspect="1"/>
          </p:cNvPicPr>
          <p:nvPr/>
        </p:nvPicPr>
        <p:blipFill>
          <a:blip r:embed="rId3">
            <a:extLst/>
          </a:blip>
          <a:stretch>
            <a:fillRect/>
          </a:stretch>
        </p:blipFill>
        <p:spPr>
          <a:xfrm>
            <a:off x="151023" y="97269"/>
            <a:ext cx="2282621" cy="461230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Rounded Rectangle 4"/>
          <p:cNvSpPr/>
          <p:nvPr/>
        </p:nvSpPr>
        <p:spPr>
          <a:xfrm>
            <a:off x="108753" y="767342"/>
            <a:ext cx="6275468" cy="3897056"/>
          </a:xfrm>
          <a:prstGeom prst="roundRect">
            <a:avLst>
              <a:gd name="adj" fmla="val 16039"/>
            </a:avLst>
          </a:prstGeom>
          <a:ln w="12700">
            <a:solidFill>
              <a:srgbClr val="ED7D31"/>
            </a:solidFill>
          </a:ln>
        </p:spPr>
        <p:txBody>
          <a:bodyPr lIns="34289" tIns="34289" rIns="34289" bIns="34289" anchor="ctr"/>
          <a:lstStyle/>
          <a:p>
            <a:pPr algn="ctr" defTabSz="685800">
              <a:defRPr sz="1000">
                <a:solidFill>
                  <a:srgbClr val="FFFFFF"/>
                </a:solidFill>
              </a:defRPr>
            </a:pPr>
          </a:p>
        </p:txBody>
      </p:sp>
      <p:sp>
        <p:nvSpPr>
          <p:cNvPr id="425" name="Title 1"/>
          <p:cNvSpPr txBox="1"/>
          <p:nvPr>
            <p:ph type="title"/>
          </p:nvPr>
        </p:nvSpPr>
        <p:spPr>
          <a:xfrm>
            <a:off x="-6650" y="-2382"/>
            <a:ext cx="9157301" cy="727126"/>
          </a:xfrm>
          <a:prstGeom prst="rect">
            <a:avLst/>
          </a:prstGeom>
        </p:spPr>
        <p:txBody>
          <a:bodyPr/>
          <a:lstStyle>
            <a:lvl1pPr>
              <a:defRPr sz="1600" u="sng">
                <a:latin typeface="Comic Sans MS"/>
                <a:ea typeface="Comic Sans MS"/>
                <a:cs typeface="Comic Sans MS"/>
                <a:sym typeface="Comic Sans MS"/>
              </a:defRPr>
            </a:lvl1pPr>
          </a:lstStyle>
          <a:p>
            <a:pPr/>
            <a:r>
              <a:t>RobustTime Series Multi-Input Multi-Output (MIMO) Transformer</a:t>
            </a:r>
          </a:p>
        </p:txBody>
      </p:sp>
      <p:pic>
        <p:nvPicPr>
          <p:cNvPr id="426" name="Screenshot 2023-06-15 at 4.53.11 PM.png" descr="Screenshot 2023-06-15 at 4.53.11 PM.png"/>
          <p:cNvPicPr>
            <a:picLocks noChangeAspect="1"/>
          </p:cNvPicPr>
          <p:nvPr/>
        </p:nvPicPr>
        <p:blipFill>
          <a:blip r:embed="rId2">
            <a:extLst/>
          </a:blip>
          <a:stretch>
            <a:fillRect/>
          </a:stretch>
        </p:blipFill>
        <p:spPr>
          <a:xfrm>
            <a:off x="274687" y="932459"/>
            <a:ext cx="5943601" cy="2219326"/>
          </a:xfrm>
          <a:prstGeom prst="rect">
            <a:avLst/>
          </a:prstGeom>
          <a:ln w="12700">
            <a:miter lim="400000"/>
          </a:ln>
        </p:spPr>
      </p:pic>
      <p:pic>
        <p:nvPicPr>
          <p:cNvPr id="427" name="Screenshot 2023-06-15 at 4.53.20 PM.png" descr="Screenshot 2023-06-15 at 4.53.20 PM.png"/>
          <p:cNvPicPr>
            <a:picLocks noChangeAspect="1"/>
          </p:cNvPicPr>
          <p:nvPr/>
        </p:nvPicPr>
        <p:blipFill>
          <a:blip r:embed="rId3">
            <a:extLst/>
          </a:blip>
          <a:stretch>
            <a:fillRect/>
          </a:stretch>
        </p:blipFill>
        <p:spPr>
          <a:xfrm>
            <a:off x="255064" y="3359500"/>
            <a:ext cx="5781676" cy="1171576"/>
          </a:xfrm>
          <a:prstGeom prst="rect">
            <a:avLst/>
          </a:prstGeom>
          <a:ln w="12700">
            <a:miter lim="400000"/>
          </a:ln>
        </p:spPr>
      </p:pic>
      <p:pic>
        <p:nvPicPr>
          <p:cNvPr id="428" name="Picture 21" descr="Picture 21"/>
          <p:cNvPicPr>
            <a:picLocks noChangeAspect="1"/>
          </p:cNvPicPr>
          <p:nvPr/>
        </p:nvPicPr>
        <p:blipFill>
          <a:blip r:embed="rId4">
            <a:extLst/>
          </a:blip>
          <a:stretch>
            <a:fillRect/>
          </a:stretch>
        </p:blipFill>
        <p:spPr>
          <a:xfrm rot="5373911">
            <a:off x="6102028" y="1235446"/>
            <a:ext cx="3529951" cy="2946234"/>
          </a:xfrm>
          <a:prstGeom prst="rect">
            <a:avLst/>
          </a:prstGeom>
          <a:ln w="12700">
            <a:miter lim="400000"/>
          </a:ln>
        </p:spPr>
      </p:pic>
      <p:pic>
        <p:nvPicPr>
          <p:cNvPr id="429" name="Screenshot 2023-06-15 at 2.53.29 PM.png" descr="Screenshot 2023-06-15 at 2.53.29 PM.png"/>
          <p:cNvPicPr>
            <a:picLocks noChangeAspect="1"/>
          </p:cNvPicPr>
          <p:nvPr/>
        </p:nvPicPr>
        <p:blipFill>
          <a:blip r:embed="rId5">
            <a:extLst/>
          </a:blip>
          <a:stretch>
            <a:fillRect/>
          </a:stretch>
        </p:blipFill>
        <p:spPr>
          <a:xfrm>
            <a:off x="6593439" y="297"/>
            <a:ext cx="2355944" cy="2109392"/>
          </a:xfrm>
          <a:prstGeom prst="rect">
            <a:avLst/>
          </a:prstGeom>
          <a:ln w="12700">
            <a:miter lim="400000"/>
          </a:ln>
        </p:spPr>
      </p:pic>
      <p:pic>
        <p:nvPicPr>
          <p:cNvPr id="430" name="Screenshot 2023-06-15 at 2.53.36 PM.png" descr="Screenshot 2023-06-15 at 2.53.36 PM.png"/>
          <p:cNvPicPr>
            <a:picLocks noChangeAspect="1"/>
          </p:cNvPicPr>
          <p:nvPr/>
        </p:nvPicPr>
        <p:blipFill>
          <a:blip r:embed="rId6">
            <a:extLst/>
          </a:blip>
          <a:stretch>
            <a:fillRect/>
          </a:stretch>
        </p:blipFill>
        <p:spPr>
          <a:xfrm>
            <a:off x="1389988" y="5426393"/>
            <a:ext cx="2056746" cy="1853535"/>
          </a:xfrm>
          <a:prstGeom prst="rect">
            <a:avLst/>
          </a:prstGeom>
          <a:ln w="12700">
            <a:miter lim="400000"/>
          </a:ln>
        </p:spPr>
      </p:pic>
      <p:sp>
        <p:nvSpPr>
          <p:cNvPr id="431" name="M. Nguyen, C.Bajaj  “Motion Code: Robust Time series Classification and Forecasting via Sparse Variational Multi-Stochastic Processes Learning,”…"/>
          <p:cNvSpPr txBox="1"/>
          <p:nvPr/>
        </p:nvSpPr>
        <p:spPr>
          <a:xfrm>
            <a:off x="6686904" y="4520716"/>
            <a:ext cx="2525440" cy="6966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85800">
              <a:defRPr sz="900">
                <a:solidFill>
                  <a:srgbClr val="373737"/>
                </a:solidFill>
                <a:latin typeface="Calibri"/>
                <a:ea typeface="Calibri"/>
                <a:cs typeface="Calibri"/>
                <a:sym typeface="Calibri"/>
              </a:defRPr>
            </a:pPr>
            <a:r>
              <a:t> </a:t>
            </a:r>
            <a:r>
              <a:rPr>
                <a:latin typeface="Times New Roman"/>
                <a:ea typeface="Times New Roman"/>
                <a:cs typeface="Times New Roman"/>
                <a:sym typeface="Times New Roman"/>
              </a:rPr>
              <a:t>M. Nguyen, C.Bajaj  “Motion Code: Robust Time series Classification and Forecasting via Sparse Variational Multi-Stochastic Processes Learning,” </a:t>
            </a:r>
            <a:endParaRPr>
              <a:latin typeface="Times New Roman"/>
              <a:ea typeface="Times New Roman"/>
              <a:cs typeface="Times New Roman"/>
              <a:sym typeface="Times New Roman"/>
            </a:endParaRPr>
          </a:p>
          <a:p>
            <a:pPr defTabSz="685800">
              <a:defRPr sz="900">
                <a:solidFill>
                  <a:srgbClr val="373737"/>
                </a:solidFill>
                <a:latin typeface="Calibri"/>
                <a:ea typeface="Calibri"/>
                <a:cs typeface="Calibri"/>
                <a:sym typeface="Calibri"/>
              </a:defRPr>
            </a:pPr>
            <a:r>
              <a:rPr>
                <a:latin typeface="Times New Roman"/>
                <a:ea typeface="Times New Roman"/>
                <a:cs typeface="Times New Roman"/>
                <a:sym typeface="Times New Roman"/>
              </a:rPr>
              <a:t>arXiv:2402.14081, 2024</a:t>
            </a:r>
            <a:endParaRPr>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3" name="Screenshot 2024-05-06 at 3.51.03 PM.png" descr="Screenshot 2024-05-06 at 3.51.03 PM.png"/>
          <p:cNvPicPr>
            <a:picLocks noChangeAspect="1"/>
          </p:cNvPicPr>
          <p:nvPr/>
        </p:nvPicPr>
        <p:blipFill>
          <a:blip r:embed="rId2">
            <a:extLst/>
          </a:blip>
          <a:stretch>
            <a:fillRect/>
          </a:stretch>
        </p:blipFill>
        <p:spPr>
          <a:xfrm>
            <a:off x="46741" y="407507"/>
            <a:ext cx="5323520" cy="2698112"/>
          </a:xfrm>
          <a:prstGeom prst="rect">
            <a:avLst/>
          </a:prstGeom>
          <a:ln w="12700">
            <a:miter lim="400000"/>
          </a:ln>
        </p:spPr>
      </p:pic>
      <p:pic>
        <p:nvPicPr>
          <p:cNvPr id="434" name="Screenshot 2024-05-06 at 3.51.28 PM.png" descr="Screenshot 2024-05-06 at 3.51.28 PM.png"/>
          <p:cNvPicPr>
            <a:picLocks noChangeAspect="1"/>
          </p:cNvPicPr>
          <p:nvPr/>
        </p:nvPicPr>
        <p:blipFill>
          <a:blip r:embed="rId3">
            <a:extLst/>
          </a:blip>
          <a:stretch>
            <a:fillRect/>
          </a:stretch>
        </p:blipFill>
        <p:spPr>
          <a:xfrm>
            <a:off x="46741" y="3240188"/>
            <a:ext cx="5323520" cy="1612222"/>
          </a:xfrm>
          <a:prstGeom prst="rect">
            <a:avLst/>
          </a:prstGeom>
          <a:ln w="12700">
            <a:miter lim="400000"/>
          </a:ln>
        </p:spPr>
      </p:pic>
      <p:sp>
        <p:nvSpPr>
          <p:cNvPr id="435" name="TextBox 1"/>
          <p:cNvSpPr txBox="1"/>
          <p:nvPr/>
        </p:nvSpPr>
        <p:spPr>
          <a:xfrm>
            <a:off x="48816" y="57439"/>
            <a:ext cx="5853192" cy="351791"/>
          </a:xfrm>
          <a:prstGeom prst="rect">
            <a:avLst/>
          </a:prstGeom>
          <a:ln w="12700">
            <a:miter lim="400000"/>
          </a:ln>
          <a:extLst>
            <a:ext uri="{C572A759-6A51-4108-AA02-DFA0A04FC94B}">
              <ma14:wrappingTextBoxFlag xmlns:ma14="http://schemas.microsoft.com/office/mac/drawingml/2011/main" val="1"/>
            </a:ext>
          </a:extLst>
        </p:spPr>
        <p:txBody>
          <a:bodyPr lIns="17144" tIns="17144" rIns="17144" bIns="17144">
            <a:spAutoFit/>
          </a:bodyPr>
          <a:lstStyle>
            <a:lvl1pPr defTabSz="133350">
              <a:spcBef>
                <a:spcPts val="1700"/>
              </a:spcBef>
              <a:defRPr b="1" sz="1800" u="sng">
                <a:solidFill>
                  <a:srgbClr val="53585F"/>
                </a:solidFill>
                <a:latin typeface="Comic Sans MS"/>
                <a:ea typeface="Comic Sans MS"/>
                <a:cs typeface="Comic Sans MS"/>
                <a:sym typeface="Comic Sans MS"/>
              </a:defRPr>
            </a:lvl1pPr>
          </a:lstStyle>
          <a:p>
            <a:pPr/>
            <a:r>
              <a:t>MIMO-Variational Inference with Motion Code</a:t>
            </a:r>
          </a:p>
        </p:txBody>
      </p:sp>
      <p:sp>
        <p:nvSpPr>
          <p:cNvPr id="436" name="Rectangle"/>
          <p:cNvSpPr/>
          <p:nvPr/>
        </p:nvSpPr>
        <p:spPr>
          <a:xfrm>
            <a:off x="28683" y="463783"/>
            <a:ext cx="5449748" cy="2679063"/>
          </a:xfrm>
          <a:prstGeom prst="rect">
            <a:avLst/>
          </a:prstGeom>
          <a:ln w="12700">
            <a:solidFill>
              <a:srgbClr val="EC6A01"/>
            </a:solidFill>
          </a:ln>
          <a:effectLst>
            <a:outerShdw sx="100000" sy="100000" kx="0" ky="0" algn="b" rotWithShape="0" blurRad="25400" dist="12700" dir="5400000">
              <a:srgbClr val="000000">
                <a:alpha val="35000"/>
              </a:srgbClr>
            </a:outerShdw>
          </a:effectLst>
        </p:spPr>
        <p:txBody>
          <a:bodyPr lIns="34289" tIns="34289" rIns="34289" bIns="34289" anchor="ctr"/>
          <a:lstStyle/>
          <a:p>
            <a:pPr defTabSz="685800">
              <a:defRPr sz="1000"/>
            </a:pPr>
          </a:p>
        </p:txBody>
      </p:sp>
      <p:sp>
        <p:nvSpPr>
          <p:cNvPr id="437" name="Rectangle"/>
          <p:cNvSpPr/>
          <p:nvPr/>
        </p:nvSpPr>
        <p:spPr>
          <a:xfrm>
            <a:off x="28683" y="3205804"/>
            <a:ext cx="5449748" cy="1769319"/>
          </a:xfrm>
          <a:prstGeom prst="rect">
            <a:avLst/>
          </a:prstGeom>
          <a:ln w="12700">
            <a:solidFill>
              <a:srgbClr val="EC6A01"/>
            </a:solidFill>
          </a:ln>
          <a:effectLst>
            <a:outerShdw sx="100000" sy="100000" kx="0" ky="0" algn="b" rotWithShape="0" blurRad="25400" dist="12700" dir="5400000">
              <a:srgbClr val="000000">
                <a:alpha val="35000"/>
              </a:srgbClr>
            </a:outerShdw>
          </a:effectLst>
        </p:spPr>
        <p:txBody>
          <a:bodyPr lIns="34289" tIns="34289" rIns="34289" bIns="34289" anchor="ctr"/>
          <a:lstStyle/>
          <a:p>
            <a:pPr defTabSz="685800">
              <a:defRPr sz="1000"/>
            </a:pPr>
          </a:p>
        </p:txBody>
      </p:sp>
      <p:pic>
        <p:nvPicPr>
          <p:cNvPr id="438" name="Screenshot 2024-05-07 at 4.08.02 AM.png" descr="Screenshot 2024-05-07 at 4.08.02 AM.png"/>
          <p:cNvPicPr>
            <a:picLocks noChangeAspect="1"/>
          </p:cNvPicPr>
          <p:nvPr/>
        </p:nvPicPr>
        <p:blipFill>
          <a:blip r:embed="rId4">
            <a:extLst/>
          </a:blip>
          <a:stretch>
            <a:fillRect/>
          </a:stretch>
        </p:blipFill>
        <p:spPr>
          <a:xfrm>
            <a:off x="7368162" y="8160829"/>
            <a:ext cx="5132441" cy="2464803"/>
          </a:xfrm>
          <a:prstGeom prst="rect">
            <a:avLst/>
          </a:prstGeom>
          <a:ln w="12700">
            <a:miter lim="400000"/>
          </a:ln>
        </p:spPr>
      </p:pic>
      <p:pic>
        <p:nvPicPr>
          <p:cNvPr id="439" name="Screenshot 2024-05-07 at 4.15.35 AM.png" descr="Screenshot 2024-05-07 at 4.15.35 AM.png"/>
          <p:cNvPicPr>
            <a:picLocks noChangeAspect="1"/>
          </p:cNvPicPr>
          <p:nvPr/>
        </p:nvPicPr>
        <p:blipFill>
          <a:blip r:embed="rId5">
            <a:extLst/>
          </a:blip>
          <a:stretch>
            <a:fillRect/>
          </a:stretch>
        </p:blipFill>
        <p:spPr>
          <a:xfrm>
            <a:off x="14663287" y="-201961"/>
            <a:ext cx="3560274" cy="5135503"/>
          </a:xfrm>
          <a:prstGeom prst="rect">
            <a:avLst/>
          </a:prstGeom>
          <a:ln w="12700">
            <a:miter lim="400000"/>
          </a:ln>
        </p:spPr>
      </p:pic>
      <p:pic>
        <p:nvPicPr>
          <p:cNvPr id="440" name="Screenshot 2024-05-07 at 4.08.02 AM.png" descr="Screenshot 2024-05-07 at 4.08.02 AM.png"/>
          <p:cNvPicPr>
            <a:picLocks noChangeAspect="1"/>
          </p:cNvPicPr>
          <p:nvPr/>
        </p:nvPicPr>
        <p:blipFill>
          <a:blip r:embed="rId4">
            <a:extLst/>
          </a:blip>
          <a:stretch>
            <a:fillRect/>
          </a:stretch>
        </p:blipFill>
        <p:spPr>
          <a:xfrm>
            <a:off x="7463412" y="8256079"/>
            <a:ext cx="5132441" cy="2464803"/>
          </a:xfrm>
          <a:prstGeom prst="rect">
            <a:avLst/>
          </a:prstGeom>
          <a:ln w="12700">
            <a:miter lim="400000"/>
          </a:ln>
        </p:spPr>
      </p:pic>
      <p:pic>
        <p:nvPicPr>
          <p:cNvPr id="441" name="Screenshot 2024-05-07 at 4.15.35 AM.png" descr="Screenshot 2024-05-07 at 4.15.35 AM.png"/>
          <p:cNvPicPr>
            <a:picLocks noChangeAspect="1"/>
          </p:cNvPicPr>
          <p:nvPr/>
        </p:nvPicPr>
        <p:blipFill>
          <a:blip r:embed="rId5">
            <a:extLst/>
          </a:blip>
          <a:stretch>
            <a:fillRect/>
          </a:stretch>
        </p:blipFill>
        <p:spPr>
          <a:xfrm>
            <a:off x="14758537" y="-106711"/>
            <a:ext cx="3560274" cy="5135503"/>
          </a:xfrm>
          <a:prstGeom prst="rect">
            <a:avLst/>
          </a:prstGeom>
          <a:ln w="12700">
            <a:miter lim="400000"/>
          </a:ln>
        </p:spPr>
      </p:pic>
      <p:pic>
        <p:nvPicPr>
          <p:cNvPr id="442" name="Screenshot 2024-05-07 at 4.15.35 AM.png" descr="Screenshot 2024-05-07 at 4.15.35 AM.png"/>
          <p:cNvPicPr>
            <a:picLocks noChangeAspect="1"/>
          </p:cNvPicPr>
          <p:nvPr/>
        </p:nvPicPr>
        <p:blipFill>
          <a:blip r:embed="rId5">
            <a:extLst/>
          </a:blip>
          <a:stretch>
            <a:fillRect/>
          </a:stretch>
        </p:blipFill>
        <p:spPr>
          <a:xfrm>
            <a:off x="6167785" y="102837"/>
            <a:ext cx="2083381" cy="3005164"/>
          </a:xfrm>
          <a:prstGeom prst="rect">
            <a:avLst/>
          </a:prstGeom>
          <a:ln w="12700">
            <a:miter lim="400000"/>
          </a:ln>
        </p:spPr>
      </p:pic>
      <p:pic>
        <p:nvPicPr>
          <p:cNvPr id="443" name="Screenshot 2024-05-07 at 4.08.02 AM.png" descr="Screenshot 2024-05-07 at 4.08.02 AM.png"/>
          <p:cNvPicPr>
            <a:picLocks noChangeAspect="1"/>
          </p:cNvPicPr>
          <p:nvPr/>
        </p:nvPicPr>
        <p:blipFill>
          <a:blip r:embed="rId4">
            <a:extLst/>
          </a:blip>
          <a:stretch>
            <a:fillRect/>
          </a:stretch>
        </p:blipFill>
        <p:spPr>
          <a:xfrm>
            <a:off x="5574300" y="3212995"/>
            <a:ext cx="3270354" cy="1570554"/>
          </a:xfrm>
          <a:prstGeom prst="rect">
            <a:avLst/>
          </a:prstGeom>
          <a:ln w="12700">
            <a:miter lim="400000"/>
          </a:ln>
        </p:spPr>
      </p:pic>
      <p:sp>
        <p:nvSpPr>
          <p:cNvPr id="444" name="Rectangle"/>
          <p:cNvSpPr/>
          <p:nvPr/>
        </p:nvSpPr>
        <p:spPr>
          <a:xfrm>
            <a:off x="2499162" y="6046682"/>
            <a:ext cx="952501" cy="159097"/>
          </a:xfrm>
          <a:prstGeom prst="rect">
            <a:avLst/>
          </a:prstGeom>
          <a:solidFill>
            <a:srgbClr val="FFFFFF"/>
          </a:solidFill>
          <a:ln w="12700">
            <a:miter lim="400000"/>
          </a:ln>
        </p:spPr>
        <p:txBody>
          <a:bodyPr lIns="34289" tIns="34289" rIns="34289" bIns="34289" anchor="ctr"/>
          <a:lstStyle/>
          <a:p>
            <a:pPr defTabSz="342900">
              <a:defRPr sz="1200">
                <a:latin typeface="Calibri"/>
                <a:ea typeface="Calibri"/>
                <a:cs typeface="Calibri"/>
                <a:sym typeface="Calibri"/>
              </a:defRPr>
            </a:pPr>
          </a:p>
        </p:txBody>
      </p:sp>
      <p:sp>
        <p:nvSpPr>
          <p:cNvPr id="445" name="Rectangle"/>
          <p:cNvSpPr/>
          <p:nvPr/>
        </p:nvSpPr>
        <p:spPr>
          <a:xfrm>
            <a:off x="679535" y="5653689"/>
            <a:ext cx="952501" cy="159097"/>
          </a:xfrm>
          <a:prstGeom prst="rect">
            <a:avLst/>
          </a:prstGeom>
          <a:solidFill>
            <a:srgbClr val="FFFFFF"/>
          </a:solidFill>
          <a:ln w="12700">
            <a:miter lim="400000"/>
          </a:ln>
        </p:spPr>
        <p:txBody>
          <a:bodyPr lIns="34289" tIns="34289" rIns="34289" bIns="34289" anchor="ctr"/>
          <a:lstStyle/>
          <a:p>
            <a:pPr defTabSz="342900">
              <a:defRPr sz="1200">
                <a:latin typeface="Calibri"/>
                <a:ea typeface="Calibri"/>
                <a:cs typeface="Calibri"/>
                <a:sym typeface="Calibri"/>
              </a:defRPr>
            </a:pPr>
          </a:p>
        </p:txBody>
      </p:sp>
      <p:sp>
        <p:nvSpPr>
          <p:cNvPr id="446" name="Claim 1"/>
          <p:cNvSpPr txBox="1"/>
          <p:nvPr/>
        </p:nvSpPr>
        <p:spPr>
          <a:xfrm>
            <a:off x="2003012" y="5653689"/>
            <a:ext cx="691476" cy="277734"/>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600">
                <a:latin typeface="Calibri"/>
                <a:ea typeface="Calibri"/>
                <a:cs typeface="Calibri"/>
                <a:sym typeface="Calibri"/>
              </a:defRPr>
            </a:lvl1pPr>
          </a:lstStyle>
          <a:p>
            <a:pPr/>
            <a:r>
              <a:t>Claim 1</a:t>
            </a:r>
          </a:p>
        </p:txBody>
      </p:sp>
      <p:sp>
        <p:nvSpPr>
          <p:cNvPr id="447" name="Claim 2"/>
          <p:cNvSpPr txBox="1"/>
          <p:nvPr/>
        </p:nvSpPr>
        <p:spPr>
          <a:xfrm>
            <a:off x="585207" y="5605669"/>
            <a:ext cx="653339" cy="255137"/>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500">
                <a:latin typeface="Calibri"/>
                <a:ea typeface="Calibri"/>
                <a:cs typeface="Calibri"/>
                <a:sym typeface="Calibri"/>
              </a:defRPr>
            </a:lvl1pPr>
          </a:lstStyle>
          <a:p>
            <a:pPr/>
            <a:r>
              <a:t>Claim 2</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9" name="Content Placeholder 4" descr="Content Placeholder 4"/>
          <p:cNvPicPr>
            <a:picLocks noChangeAspect="1"/>
          </p:cNvPicPr>
          <p:nvPr/>
        </p:nvPicPr>
        <p:blipFill>
          <a:blip r:embed="rId2">
            <a:extLst/>
          </a:blip>
          <a:stretch>
            <a:fillRect/>
          </a:stretch>
        </p:blipFill>
        <p:spPr>
          <a:xfrm>
            <a:off x="739249" y="1764668"/>
            <a:ext cx="1848340" cy="1348322"/>
          </a:xfrm>
          <a:prstGeom prst="rect">
            <a:avLst/>
          </a:prstGeom>
          <a:ln w="12700">
            <a:miter lim="400000"/>
          </a:ln>
        </p:spPr>
      </p:pic>
      <p:pic>
        <p:nvPicPr>
          <p:cNvPr id="450" name="Picture 6" descr="Picture 6"/>
          <p:cNvPicPr>
            <a:picLocks noChangeAspect="1"/>
          </p:cNvPicPr>
          <p:nvPr/>
        </p:nvPicPr>
        <p:blipFill>
          <a:blip r:embed="rId3">
            <a:extLst/>
          </a:blip>
          <a:stretch>
            <a:fillRect/>
          </a:stretch>
        </p:blipFill>
        <p:spPr>
          <a:xfrm>
            <a:off x="4737960" y="622862"/>
            <a:ext cx="1716080" cy="1251843"/>
          </a:xfrm>
          <a:prstGeom prst="rect">
            <a:avLst/>
          </a:prstGeom>
          <a:ln w="12700">
            <a:miter lim="400000"/>
          </a:ln>
        </p:spPr>
      </p:pic>
      <p:pic>
        <p:nvPicPr>
          <p:cNvPr id="451" name="Picture 8" descr="Picture 8"/>
          <p:cNvPicPr>
            <a:picLocks noChangeAspect="1"/>
          </p:cNvPicPr>
          <p:nvPr/>
        </p:nvPicPr>
        <p:blipFill>
          <a:blip r:embed="rId4">
            <a:extLst/>
          </a:blip>
          <a:stretch>
            <a:fillRect/>
          </a:stretch>
        </p:blipFill>
        <p:spPr>
          <a:xfrm>
            <a:off x="4737960" y="1922944"/>
            <a:ext cx="1716080" cy="1251843"/>
          </a:xfrm>
          <a:prstGeom prst="rect">
            <a:avLst/>
          </a:prstGeom>
          <a:ln w="12700">
            <a:miter lim="400000"/>
          </a:ln>
        </p:spPr>
      </p:pic>
      <p:pic>
        <p:nvPicPr>
          <p:cNvPr id="452" name="Picture 10" descr="Picture 10"/>
          <p:cNvPicPr>
            <a:picLocks noChangeAspect="1"/>
          </p:cNvPicPr>
          <p:nvPr/>
        </p:nvPicPr>
        <p:blipFill>
          <a:blip r:embed="rId5">
            <a:extLst/>
          </a:blip>
          <a:stretch>
            <a:fillRect/>
          </a:stretch>
        </p:blipFill>
        <p:spPr>
          <a:xfrm>
            <a:off x="4737960" y="3294293"/>
            <a:ext cx="1716080" cy="1251842"/>
          </a:xfrm>
          <a:prstGeom prst="rect">
            <a:avLst/>
          </a:prstGeom>
          <a:ln w="12700">
            <a:miter lim="400000"/>
          </a:ln>
        </p:spPr>
      </p:pic>
      <p:pic>
        <p:nvPicPr>
          <p:cNvPr id="453" name="mixed_signal" descr="mixed_signal"/>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583134" y="3294905"/>
            <a:ext cx="571501" cy="571501"/>
          </a:xfrm>
          <a:prstGeom prst="rect">
            <a:avLst/>
          </a:prstGeom>
          <a:ln w="12700">
            <a:miter lim="400000"/>
          </a:ln>
        </p:spPr>
      </p:pic>
      <p:pic>
        <p:nvPicPr>
          <p:cNvPr id="454" name="korean-TRC" descr="korean-TRC"/>
          <p:cNvPicPr>
            <a:picLocks noChangeAspect="0"/>
          </p:cNvPicPr>
          <p:nvPr>
            <a:audioFile r:link="rId9"/>
            <p:extLst>
              <p:ext uri="{DAA4B4D4-6D71-4841-9C94-3DE7FCFB9230}">
                <p14:media xmlns:p14="http://schemas.microsoft.com/office/powerpoint/2010/main" r:embed="rId10"/>
              </p:ext>
            </p:extLst>
          </p:nvPr>
        </p:nvPicPr>
        <p:blipFill>
          <a:blip r:embed="rId8">
            <a:extLst/>
          </a:blip>
          <a:stretch>
            <a:fillRect/>
          </a:stretch>
        </p:blipFill>
        <p:spPr>
          <a:xfrm>
            <a:off x="6830791" y="1044077"/>
            <a:ext cx="571501" cy="571501"/>
          </a:xfrm>
          <a:prstGeom prst="rect">
            <a:avLst/>
          </a:prstGeom>
          <a:ln w="12700">
            <a:miter lim="400000"/>
          </a:ln>
        </p:spPr>
      </p:pic>
      <p:pic>
        <p:nvPicPr>
          <p:cNvPr id="455" name="russian-TRC" descr="russian-TRC"/>
          <p:cNvPicPr>
            <a:picLocks noChangeAspect="0"/>
          </p:cNvPicPr>
          <p:nvPr>
            <a:audioFile r:link="rId11"/>
            <p:extLst>
              <p:ext uri="{DAA4B4D4-6D71-4841-9C94-3DE7FCFB9230}">
                <p14:media xmlns:p14="http://schemas.microsoft.com/office/powerpoint/2010/main" r:embed="rId12"/>
              </p:ext>
            </p:extLst>
          </p:nvPr>
        </p:nvPicPr>
        <p:blipFill>
          <a:blip r:embed="rId8">
            <a:extLst/>
          </a:blip>
          <a:stretch>
            <a:fillRect/>
          </a:stretch>
        </p:blipFill>
        <p:spPr>
          <a:xfrm>
            <a:off x="6830790" y="2366104"/>
            <a:ext cx="571501" cy="571501"/>
          </a:xfrm>
          <a:prstGeom prst="rect">
            <a:avLst/>
          </a:prstGeom>
          <a:ln w="12700">
            <a:miter lim="400000"/>
          </a:ln>
        </p:spPr>
      </p:pic>
      <p:pic>
        <p:nvPicPr>
          <p:cNvPr id="456" name="spanish-TRC" descr="spanish-TRC"/>
          <p:cNvPicPr>
            <a:picLocks noChangeAspect="0"/>
          </p:cNvPicPr>
          <p:nvPr>
            <a:audioFile r:link="rId13"/>
            <p:extLst>
              <p:ext uri="{DAA4B4D4-6D71-4841-9C94-3DE7FCFB9230}">
                <p14:media xmlns:p14="http://schemas.microsoft.com/office/powerpoint/2010/main" r:embed="rId14"/>
              </p:ext>
            </p:extLst>
          </p:nvPr>
        </p:nvPicPr>
        <p:blipFill>
          <a:blip r:embed="rId8">
            <a:extLst/>
          </a:blip>
          <a:stretch>
            <a:fillRect/>
          </a:stretch>
        </p:blipFill>
        <p:spPr>
          <a:xfrm>
            <a:off x="6830790" y="3734138"/>
            <a:ext cx="571501" cy="571501"/>
          </a:xfrm>
          <a:prstGeom prst="rect">
            <a:avLst/>
          </a:prstGeom>
          <a:ln w="12700">
            <a:miter lim="400000"/>
          </a:ln>
        </p:spPr>
      </p:pic>
      <p:grpSp>
        <p:nvGrpSpPr>
          <p:cNvPr id="459" name="Rectangle 15"/>
          <p:cNvGrpSpPr/>
          <p:nvPr/>
        </p:nvGrpSpPr>
        <p:grpSpPr>
          <a:xfrm>
            <a:off x="3256812" y="2160671"/>
            <a:ext cx="811925" cy="556315"/>
            <a:chOff x="0" y="0"/>
            <a:chExt cx="811924" cy="556313"/>
          </a:xfrm>
        </p:grpSpPr>
        <p:sp>
          <p:nvSpPr>
            <p:cNvPr id="457" name="Rectangle"/>
            <p:cNvSpPr/>
            <p:nvPr/>
          </p:nvSpPr>
          <p:spPr>
            <a:xfrm>
              <a:off x="0" y="0"/>
              <a:ext cx="811925" cy="556314"/>
            </a:xfrm>
            <a:prstGeom prst="rect">
              <a:avLst/>
            </a:prstGeom>
            <a:solidFill>
              <a:srgbClr val="FFFFFF"/>
            </a:solidFill>
            <a:ln w="3175" cap="flat">
              <a:solidFill>
                <a:srgbClr val="000000"/>
              </a:solidFill>
              <a:prstDash val="solid"/>
              <a:miter lim="800000"/>
            </a:ln>
            <a:effectLst/>
          </p:spPr>
          <p:txBody>
            <a:bodyPr wrap="square" lIns="34289" tIns="34289" rIns="34289" bIns="34289" numCol="1" anchor="ctr">
              <a:noAutofit/>
            </a:bodyPr>
            <a:lstStyle/>
            <a:p>
              <a:pPr algn="ctr" defTabSz="685800">
                <a:defRPr sz="1200">
                  <a:latin typeface="Calibri"/>
                  <a:ea typeface="Calibri"/>
                  <a:cs typeface="Calibri"/>
                  <a:sym typeface="Calibri"/>
                </a:defRPr>
              </a:pPr>
            </a:p>
          </p:txBody>
        </p:sp>
        <p:sp>
          <p:nvSpPr>
            <p:cNvPr id="458" name="Motion Code"/>
            <p:cNvSpPr txBox="1"/>
            <p:nvPr/>
          </p:nvSpPr>
          <p:spPr>
            <a:xfrm>
              <a:off x="39052" y="70184"/>
              <a:ext cx="733821" cy="415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1200">
                  <a:latin typeface="Calibri"/>
                  <a:ea typeface="Calibri"/>
                  <a:cs typeface="Calibri"/>
                  <a:sym typeface="Calibri"/>
                </a:defRPr>
              </a:lvl1pPr>
            </a:lstStyle>
            <a:p>
              <a:pPr/>
              <a:r>
                <a:t>Motion Code</a:t>
              </a:r>
            </a:p>
          </p:txBody>
        </p:sp>
      </p:grpSp>
      <p:sp>
        <p:nvSpPr>
          <p:cNvPr id="466" name="Straight Arrow Connector 17"/>
          <p:cNvSpPr/>
          <p:nvPr/>
        </p:nvSpPr>
        <p:spPr>
          <a:xfrm>
            <a:off x="2587588" y="2438828"/>
            <a:ext cx="667637"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175">
            <a:solidFill>
              <a:srgbClr val="4472C4"/>
            </a:solidFill>
            <a:miter/>
            <a:tailEnd type="triangle"/>
          </a:ln>
        </p:spPr>
        <p:txBody>
          <a:bodyPr/>
          <a:lstStyle/>
          <a:p>
            <a:pPr/>
          </a:p>
        </p:txBody>
      </p:sp>
      <p:sp>
        <p:nvSpPr>
          <p:cNvPr id="467" name="Connector: Elbow 21"/>
          <p:cNvSpPr/>
          <p:nvPr/>
        </p:nvSpPr>
        <p:spPr>
          <a:xfrm>
            <a:off x="4070350" y="1248410"/>
            <a:ext cx="666750" cy="1189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779" y="21600"/>
                </a:lnTo>
                <a:lnTo>
                  <a:pt x="10779" y="0"/>
                </a:lnTo>
                <a:lnTo>
                  <a:pt x="21600" y="0"/>
                </a:lnTo>
              </a:path>
            </a:pathLst>
          </a:custGeom>
          <a:ln w="3175">
            <a:solidFill>
              <a:srgbClr val="4472C4"/>
            </a:solidFill>
            <a:miter/>
            <a:tailEnd type="triangle"/>
          </a:ln>
        </p:spPr>
        <p:txBody>
          <a:bodyPr/>
          <a:lstStyle/>
          <a:p>
            <a:pPr/>
          </a:p>
        </p:txBody>
      </p:sp>
      <p:sp>
        <p:nvSpPr>
          <p:cNvPr id="468" name="Connector: Elbow 23"/>
          <p:cNvSpPr/>
          <p:nvPr/>
        </p:nvSpPr>
        <p:spPr>
          <a:xfrm>
            <a:off x="4070350" y="2438400"/>
            <a:ext cx="666750" cy="148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779" y="0"/>
                </a:lnTo>
                <a:lnTo>
                  <a:pt x="10779" y="21600"/>
                </a:lnTo>
                <a:lnTo>
                  <a:pt x="21600" y="21600"/>
                </a:lnTo>
              </a:path>
            </a:pathLst>
          </a:custGeom>
          <a:ln w="3175">
            <a:solidFill>
              <a:srgbClr val="4472C4"/>
            </a:solidFill>
            <a:miter/>
            <a:tailEnd type="triangle"/>
          </a:ln>
        </p:spPr>
        <p:txBody>
          <a:bodyPr/>
          <a:lstStyle/>
          <a:p>
            <a:pPr/>
          </a:p>
        </p:txBody>
      </p:sp>
      <p:sp>
        <p:nvSpPr>
          <p:cNvPr id="463" name="Straight Arrow Connector 25"/>
          <p:cNvSpPr/>
          <p:nvPr/>
        </p:nvSpPr>
        <p:spPr>
          <a:xfrm flipV="1">
            <a:off x="4068736" y="2438828"/>
            <a:ext cx="669224" cy="1"/>
          </a:xfrm>
          <a:prstGeom prst="line">
            <a:avLst/>
          </a:prstGeom>
          <a:ln w="3175">
            <a:solidFill>
              <a:srgbClr val="4472C4"/>
            </a:solidFill>
            <a:miter/>
            <a:tailEnd type="triangle"/>
          </a:ln>
        </p:spPr>
        <p:txBody>
          <a:bodyPr lIns="34289" tIns="34289" rIns="34289" bIns="34289"/>
          <a:lstStyle/>
          <a:p>
            <a:pPr defTabSz="685800">
              <a:defRPr sz="1200">
                <a:latin typeface="Calibri"/>
                <a:ea typeface="Calibri"/>
                <a:cs typeface="Calibri"/>
                <a:sym typeface="Calibri"/>
              </a:defRPr>
            </a:pPr>
          </a:p>
        </p:txBody>
      </p:sp>
      <p:sp>
        <p:nvSpPr>
          <p:cNvPr id="464" name="Title 1"/>
          <p:cNvSpPr txBox="1"/>
          <p:nvPr>
            <p:ph type="title"/>
          </p:nvPr>
        </p:nvSpPr>
        <p:spPr>
          <a:xfrm>
            <a:off x="9525" y="-211932"/>
            <a:ext cx="8930655" cy="994174"/>
          </a:xfrm>
          <a:prstGeom prst="rect">
            <a:avLst/>
          </a:prstGeom>
        </p:spPr>
        <p:txBody>
          <a:bodyPr/>
          <a:lstStyle>
            <a:lvl1pPr>
              <a:defRPr sz="1800" u="sng">
                <a:latin typeface="Comic Sans MS"/>
                <a:ea typeface="Comic Sans MS"/>
                <a:cs typeface="Comic Sans MS"/>
                <a:sym typeface="Comic Sans MS"/>
              </a:defRPr>
            </a:lvl1pPr>
          </a:lstStyle>
          <a:p>
            <a:pPr/>
            <a:r>
              <a:t>Robust Filtered Separation of  a Mixture of Multi-Channel  Noisy Time Series</a:t>
            </a:r>
          </a:p>
        </p:txBody>
      </p:sp>
      <p:sp>
        <p:nvSpPr>
          <p:cNvPr id="465" name="M. Nguyen, C.Bajaj  “Motion Code: Robust Time series Classification and Forecasting via Sparse Variational Multi-Stochastic Processes Learning,”…"/>
          <p:cNvSpPr txBox="1"/>
          <p:nvPr/>
        </p:nvSpPr>
        <p:spPr>
          <a:xfrm>
            <a:off x="28508" y="4506265"/>
            <a:ext cx="2561029" cy="643286"/>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p>
            <a:pPr defTabSz="685800">
              <a:defRPr sz="900">
                <a:solidFill>
                  <a:srgbClr val="373737"/>
                </a:solidFill>
                <a:latin typeface="Calibri"/>
                <a:ea typeface="Calibri"/>
                <a:cs typeface="Calibri"/>
                <a:sym typeface="Calibri"/>
              </a:defRPr>
            </a:pPr>
            <a:r>
              <a:t> </a:t>
            </a:r>
            <a:r>
              <a:rPr>
                <a:latin typeface="Times New Roman"/>
                <a:ea typeface="Times New Roman"/>
                <a:cs typeface="Times New Roman"/>
                <a:sym typeface="Times New Roman"/>
              </a:rPr>
              <a:t>M. Nguyen, C.Bajaj  “Motion Code: Robust Time series Classification and Forecasting via Sparse Variational Multi-Stochastic Processes Learning,” </a:t>
            </a:r>
            <a:endParaRPr>
              <a:latin typeface="Times New Roman"/>
              <a:ea typeface="Times New Roman"/>
              <a:cs typeface="Times New Roman"/>
              <a:sym typeface="Times New Roman"/>
            </a:endParaRPr>
          </a:p>
          <a:p>
            <a:pPr defTabSz="685800">
              <a:defRPr sz="900">
                <a:solidFill>
                  <a:srgbClr val="373737"/>
                </a:solidFill>
                <a:latin typeface="Calibri"/>
                <a:ea typeface="Calibri"/>
                <a:cs typeface="Calibri"/>
                <a:sym typeface="Calibri"/>
              </a:defRPr>
            </a:pPr>
            <a:r>
              <a:rPr>
                <a:latin typeface="Times New Roman"/>
                <a:ea typeface="Times New Roman"/>
                <a:cs typeface="Times New Roman"/>
                <a:sym typeface="Times New Roman"/>
              </a:rPr>
              <a:t>arXiv:2402.14081, 2024</a:t>
            </a:r>
            <a:endParaRPr>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00" fill="hold"/>
                                        <p:tgtEl>
                                          <p:spTgt spid="453"/>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200" fill="hold"/>
                                        <p:tgtEl>
                                          <p:spTgt spid="454"/>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2000" fill="hold"/>
                                        <p:tgtEl>
                                          <p:spTgt spid="455"/>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399" fill="hold"/>
                                        <p:tgtEl>
                                          <p:spTgt spid="4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19" fill="hold" display="0">
                  <p:stCondLst>
                    <p:cond delay="indefinite"/>
                  </p:stCondLst>
                </p:cTn>
                <p:tgtEl>
                  <p:spTgt spid="453"/>
                </p:tgtEl>
              </p:cMediaNode>
            </p:audio>
            <p:audio isNarration="0">
              <p:cMediaNode mute="0" showWhenStopped="0" numSld="1" vol="80000">
                <p:cTn id="20" fill="hold" display="0">
                  <p:stCondLst>
                    <p:cond delay="indefinite"/>
                  </p:stCondLst>
                </p:cTn>
                <p:tgtEl>
                  <p:spTgt spid="454"/>
                </p:tgtEl>
              </p:cMediaNode>
            </p:audio>
            <p:audio isNarration="0">
              <p:cMediaNode mute="0" showWhenStopped="0" numSld="1" vol="80000">
                <p:cTn id="21" fill="hold" display="0">
                  <p:stCondLst>
                    <p:cond delay="indefinite"/>
                  </p:stCondLst>
                </p:cTn>
                <p:tgtEl>
                  <p:spTgt spid="455"/>
                </p:tgtEl>
              </p:cMediaNode>
            </p:audio>
            <p:audio isNarration="0">
              <p:cMediaNode mute="0" showWhenStopped="0" numSld="1" vol="80000">
                <p:cTn id="22" fill="hold" display="0">
                  <p:stCondLst>
                    <p:cond delay="indefinite"/>
                  </p:stCondLst>
                </p:cTn>
                <p:tgtEl>
                  <p:spTgt spid="45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Title 1"/>
          <p:cNvSpPr txBox="1"/>
          <p:nvPr>
            <p:ph type="title"/>
          </p:nvPr>
        </p:nvSpPr>
        <p:spPr>
          <a:xfrm>
            <a:off x="16445" y="-369006"/>
            <a:ext cx="8867478" cy="994174"/>
          </a:xfrm>
          <a:prstGeom prst="rect">
            <a:avLst/>
          </a:prstGeom>
        </p:spPr>
        <p:txBody>
          <a:bodyPr/>
          <a:lstStyle>
            <a:lvl1pPr>
              <a:defRPr sz="1800" u="sng"/>
            </a:lvl1pPr>
          </a:lstStyle>
          <a:p>
            <a:pPr/>
            <a:r>
              <a:t> </a:t>
            </a:r>
          </a:p>
        </p:txBody>
      </p:sp>
      <p:pic>
        <p:nvPicPr>
          <p:cNvPr id="471" name="Content Placeholder 4" descr="Content Placeholder 4"/>
          <p:cNvPicPr>
            <a:picLocks noChangeAspect="1"/>
          </p:cNvPicPr>
          <p:nvPr/>
        </p:nvPicPr>
        <p:blipFill>
          <a:blip r:embed="rId2">
            <a:extLst/>
          </a:blip>
          <a:stretch>
            <a:fillRect/>
          </a:stretch>
        </p:blipFill>
        <p:spPr>
          <a:xfrm>
            <a:off x="111452" y="1973711"/>
            <a:ext cx="1694690" cy="1236240"/>
          </a:xfrm>
          <a:prstGeom prst="rect">
            <a:avLst/>
          </a:prstGeom>
          <a:ln w="12700">
            <a:miter lim="400000"/>
          </a:ln>
        </p:spPr>
      </p:pic>
      <p:pic>
        <p:nvPicPr>
          <p:cNvPr id="472" name="Picture 6" descr="Picture 6"/>
          <p:cNvPicPr>
            <a:picLocks noChangeAspect="1"/>
          </p:cNvPicPr>
          <p:nvPr/>
        </p:nvPicPr>
        <p:blipFill>
          <a:blip r:embed="rId3">
            <a:extLst/>
          </a:blip>
          <a:stretch>
            <a:fillRect/>
          </a:stretch>
        </p:blipFill>
        <p:spPr>
          <a:xfrm>
            <a:off x="3123836" y="880151"/>
            <a:ext cx="1500469" cy="1094558"/>
          </a:xfrm>
          <a:prstGeom prst="rect">
            <a:avLst/>
          </a:prstGeom>
          <a:ln w="12700">
            <a:miter lim="400000"/>
          </a:ln>
        </p:spPr>
      </p:pic>
      <p:pic>
        <p:nvPicPr>
          <p:cNvPr id="473" name="Picture 8" descr="Picture 8"/>
          <p:cNvPicPr>
            <a:picLocks noChangeAspect="1"/>
          </p:cNvPicPr>
          <p:nvPr/>
        </p:nvPicPr>
        <p:blipFill>
          <a:blip r:embed="rId4">
            <a:extLst/>
          </a:blip>
          <a:stretch>
            <a:fillRect/>
          </a:stretch>
        </p:blipFill>
        <p:spPr>
          <a:xfrm>
            <a:off x="5696136" y="880151"/>
            <a:ext cx="1500469" cy="1094558"/>
          </a:xfrm>
          <a:prstGeom prst="rect">
            <a:avLst/>
          </a:prstGeom>
          <a:ln w="12700">
            <a:miter lim="400000"/>
          </a:ln>
        </p:spPr>
      </p:pic>
      <p:pic>
        <p:nvPicPr>
          <p:cNvPr id="474" name="Picture 10" descr="Picture 10"/>
          <p:cNvPicPr>
            <a:picLocks noChangeAspect="1"/>
          </p:cNvPicPr>
          <p:nvPr/>
        </p:nvPicPr>
        <p:blipFill>
          <a:blip r:embed="rId5">
            <a:extLst/>
          </a:blip>
          <a:stretch>
            <a:fillRect/>
          </a:stretch>
        </p:blipFill>
        <p:spPr>
          <a:xfrm>
            <a:off x="3123836" y="2115392"/>
            <a:ext cx="1500469" cy="1094559"/>
          </a:xfrm>
          <a:prstGeom prst="rect">
            <a:avLst/>
          </a:prstGeom>
          <a:ln w="12700">
            <a:miter lim="400000"/>
          </a:ln>
        </p:spPr>
      </p:pic>
      <p:pic>
        <p:nvPicPr>
          <p:cNvPr id="475" name="Picture 12" descr="Picture 12"/>
          <p:cNvPicPr>
            <a:picLocks noChangeAspect="1"/>
          </p:cNvPicPr>
          <p:nvPr/>
        </p:nvPicPr>
        <p:blipFill>
          <a:blip r:embed="rId6">
            <a:extLst/>
          </a:blip>
          <a:stretch>
            <a:fillRect/>
          </a:stretch>
        </p:blipFill>
        <p:spPr>
          <a:xfrm>
            <a:off x="5696136" y="2115392"/>
            <a:ext cx="1500468" cy="1094559"/>
          </a:xfrm>
          <a:prstGeom prst="rect">
            <a:avLst/>
          </a:prstGeom>
          <a:ln w="12700">
            <a:miter lim="400000"/>
          </a:ln>
        </p:spPr>
      </p:pic>
      <p:pic>
        <p:nvPicPr>
          <p:cNvPr id="476" name="Picture 14" descr="Picture 14"/>
          <p:cNvPicPr>
            <a:picLocks noChangeAspect="1"/>
          </p:cNvPicPr>
          <p:nvPr/>
        </p:nvPicPr>
        <p:blipFill>
          <a:blip r:embed="rId7">
            <a:extLst/>
          </a:blip>
          <a:stretch>
            <a:fillRect/>
          </a:stretch>
        </p:blipFill>
        <p:spPr>
          <a:xfrm>
            <a:off x="3123836" y="3417945"/>
            <a:ext cx="1500469" cy="1094559"/>
          </a:xfrm>
          <a:prstGeom prst="rect">
            <a:avLst/>
          </a:prstGeom>
          <a:ln w="12700">
            <a:miter lim="400000"/>
          </a:ln>
        </p:spPr>
      </p:pic>
      <p:pic>
        <p:nvPicPr>
          <p:cNvPr id="477" name="Picture 16" descr="Picture 16"/>
          <p:cNvPicPr>
            <a:picLocks noChangeAspect="1"/>
          </p:cNvPicPr>
          <p:nvPr/>
        </p:nvPicPr>
        <p:blipFill>
          <a:blip r:embed="rId8">
            <a:extLst/>
          </a:blip>
          <a:stretch>
            <a:fillRect/>
          </a:stretch>
        </p:blipFill>
        <p:spPr>
          <a:xfrm>
            <a:off x="5696135" y="3422507"/>
            <a:ext cx="1500468" cy="1094558"/>
          </a:xfrm>
          <a:prstGeom prst="rect">
            <a:avLst/>
          </a:prstGeom>
          <a:ln w="12700">
            <a:miter lim="400000"/>
          </a:ln>
        </p:spPr>
      </p:pic>
      <p:pic>
        <p:nvPicPr>
          <p:cNvPr id="478" name="mixed_signal_cor" descr="mixed_signal_cor"/>
          <p:cNvPicPr>
            <a:picLocks noChangeAspect="0"/>
          </p:cNvPicPr>
          <p:nvPr>
            <a:audioFile r:link="rId9"/>
            <p:extLst>
              <p:ext uri="{DAA4B4D4-6D71-4841-9C94-3DE7FCFB9230}">
                <p14:media xmlns:p14="http://schemas.microsoft.com/office/powerpoint/2010/main" r:embed="rId10"/>
              </p:ext>
            </p:extLst>
          </p:nvPr>
        </p:nvPicPr>
        <p:blipFill>
          <a:blip r:embed="rId11">
            <a:extLst/>
          </a:blip>
          <a:stretch>
            <a:fillRect/>
          </a:stretch>
        </p:blipFill>
        <p:spPr>
          <a:xfrm>
            <a:off x="1602795" y="1703378"/>
            <a:ext cx="571501" cy="571501"/>
          </a:xfrm>
          <a:prstGeom prst="rect">
            <a:avLst/>
          </a:prstGeom>
          <a:ln w="12700">
            <a:miter lim="400000"/>
          </a:ln>
        </p:spPr>
      </p:pic>
      <p:pic>
        <p:nvPicPr>
          <p:cNvPr id="479" name="korean-PCS_cor" descr="korean-PCS_cor"/>
          <p:cNvPicPr>
            <a:picLocks noChangeAspect="0"/>
          </p:cNvPicPr>
          <p:nvPr>
            <a:audioFile r:link="rId12"/>
            <p:extLst>
              <p:ext uri="{DAA4B4D4-6D71-4841-9C94-3DE7FCFB9230}">
                <p14:media xmlns:p14="http://schemas.microsoft.com/office/powerpoint/2010/main" r:embed="rId13"/>
              </p:ext>
            </p:extLst>
          </p:nvPr>
        </p:nvPicPr>
        <p:blipFill>
          <a:blip r:embed="rId11">
            <a:extLst/>
          </a:blip>
          <a:stretch>
            <a:fillRect/>
          </a:stretch>
        </p:blipFill>
        <p:spPr>
          <a:xfrm>
            <a:off x="4577858" y="757149"/>
            <a:ext cx="571501" cy="571501"/>
          </a:xfrm>
          <a:prstGeom prst="rect">
            <a:avLst/>
          </a:prstGeom>
          <a:ln w="12700">
            <a:miter lim="400000"/>
          </a:ln>
        </p:spPr>
      </p:pic>
      <p:pic>
        <p:nvPicPr>
          <p:cNvPr id="480" name="russian-PCS_cor" descr="russian-PCS_cor"/>
          <p:cNvPicPr>
            <a:picLocks noChangeAspect="0"/>
          </p:cNvPicPr>
          <p:nvPr>
            <a:audioFile r:link="rId14"/>
            <p:extLst>
              <p:ext uri="{DAA4B4D4-6D71-4841-9C94-3DE7FCFB9230}">
                <p14:media xmlns:p14="http://schemas.microsoft.com/office/powerpoint/2010/main" r:embed="rId15"/>
              </p:ext>
            </p:extLst>
          </p:nvPr>
        </p:nvPicPr>
        <p:blipFill>
          <a:blip r:embed="rId11">
            <a:extLst/>
          </a:blip>
          <a:stretch>
            <a:fillRect/>
          </a:stretch>
        </p:blipFill>
        <p:spPr>
          <a:xfrm>
            <a:off x="4639968" y="2041664"/>
            <a:ext cx="571501" cy="571501"/>
          </a:xfrm>
          <a:prstGeom prst="rect">
            <a:avLst/>
          </a:prstGeom>
          <a:ln w="12700">
            <a:miter lim="400000"/>
          </a:ln>
        </p:spPr>
      </p:pic>
      <p:pic>
        <p:nvPicPr>
          <p:cNvPr id="481" name="spanish-PCS_cor" descr="spanish-PCS_cor"/>
          <p:cNvPicPr>
            <a:picLocks noChangeAspect="0"/>
          </p:cNvPicPr>
          <p:nvPr>
            <a:audioFile r:link="rId16"/>
            <p:extLst>
              <p:ext uri="{DAA4B4D4-6D71-4841-9C94-3DE7FCFB9230}">
                <p14:media xmlns:p14="http://schemas.microsoft.com/office/powerpoint/2010/main" r:embed="rId17"/>
              </p:ext>
            </p:extLst>
          </p:nvPr>
        </p:nvPicPr>
        <p:blipFill>
          <a:blip r:embed="rId11">
            <a:extLst/>
          </a:blip>
          <a:stretch>
            <a:fillRect/>
          </a:stretch>
        </p:blipFill>
        <p:spPr>
          <a:xfrm>
            <a:off x="4648446" y="3369186"/>
            <a:ext cx="571501" cy="571501"/>
          </a:xfrm>
          <a:prstGeom prst="rect">
            <a:avLst/>
          </a:prstGeom>
          <a:ln w="12700">
            <a:miter lim="400000"/>
          </a:ln>
        </p:spPr>
      </p:pic>
      <p:pic>
        <p:nvPicPr>
          <p:cNvPr id="482" name="spanish-PCS_rec" descr="spanish-PCS_rec"/>
          <p:cNvPicPr>
            <a:picLocks noChangeAspect="0"/>
          </p:cNvPicPr>
          <p:nvPr>
            <a:audioFile r:link="rId18"/>
            <p:extLst>
              <p:ext uri="{DAA4B4D4-6D71-4841-9C94-3DE7FCFB9230}">
                <p14:media xmlns:p14="http://schemas.microsoft.com/office/powerpoint/2010/main" r:embed="rId19"/>
              </p:ext>
            </p:extLst>
          </p:nvPr>
        </p:nvPicPr>
        <p:blipFill>
          <a:blip r:embed="rId11">
            <a:extLst/>
          </a:blip>
          <a:stretch>
            <a:fillRect/>
          </a:stretch>
        </p:blipFill>
        <p:spPr>
          <a:xfrm>
            <a:off x="7149306" y="3335704"/>
            <a:ext cx="571501" cy="571501"/>
          </a:xfrm>
          <a:prstGeom prst="rect">
            <a:avLst/>
          </a:prstGeom>
          <a:ln w="12700">
            <a:miter lim="400000"/>
          </a:ln>
        </p:spPr>
      </p:pic>
      <p:pic>
        <p:nvPicPr>
          <p:cNvPr id="483" name="russian-PCS_rec" descr="russian-PCS_rec"/>
          <p:cNvPicPr>
            <a:picLocks noChangeAspect="0"/>
          </p:cNvPicPr>
          <p:nvPr>
            <a:audioFile r:link="rId20"/>
            <p:extLst>
              <p:ext uri="{DAA4B4D4-6D71-4841-9C94-3DE7FCFB9230}">
                <p14:media xmlns:p14="http://schemas.microsoft.com/office/powerpoint/2010/main" r:embed="rId21"/>
              </p:ext>
            </p:extLst>
          </p:nvPr>
        </p:nvPicPr>
        <p:blipFill>
          <a:blip r:embed="rId11">
            <a:extLst/>
          </a:blip>
          <a:stretch>
            <a:fillRect/>
          </a:stretch>
        </p:blipFill>
        <p:spPr>
          <a:xfrm>
            <a:off x="7161492" y="2072195"/>
            <a:ext cx="571501" cy="571501"/>
          </a:xfrm>
          <a:prstGeom prst="rect">
            <a:avLst/>
          </a:prstGeom>
          <a:ln w="12700">
            <a:miter lim="400000"/>
          </a:ln>
        </p:spPr>
      </p:pic>
      <p:pic>
        <p:nvPicPr>
          <p:cNvPr id="484" name="korean-PCS_rec" descr="korean-PCS_rec"/>
          <p:cNvPicPr>
            <a:picLocks noChangeAspect="0"/>
          </p:cNvPicPr>
          <p:nvPr>
            <a:audioFile r:link="rId22"/>
            <p:extLst>
              <p:ext uri="{DAA4B4D4-6D71-4841-9C94-3DE7FCFB9230}">
                <p14:media xmlns:p14="http://schemas.microsoft.com/office/powerpoint/2010/main" r:embed="rId23"/>
              </p:ext>
            </p:extLst>
          </p:nvPr>
        </p:nvPicPr>
        <p:blipFill>
          <a:blip r:embed="rId11">
            <a:extLst/>
          </a:blip>
          <a:stretch>
            <a:fillRect/>
          </a:stretch>
        </p:blipFill>
        <p:spPr>
          <a:xfrm>
            <a:off x="7183832" y="774165"/>
            <a:ext cx="571501" cy="571501"/>
          </a:xfrm>
          <a:prstGeom prst="rect">
            <a:avLst/>
          </a:prstGeom>
          <a:ln w="12700">
            <a:miter lim="400000"/>
          </a:ln>
        </p:spPr>
      </p:pic>
      <p:sp>
        <p:nvSpPr>
          <p:cNvPr id="499" name="Connector: Elbow 30"/>
          <p:cNvSpPr/>
          <p:nvPr/>
        </p:nvSpPr>
        <p:spPr>
          <a:xfrm>
            <a:off x="1805940" y="1426210"/>
            <a:ext cx="1316990" cy="1164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790" y="21600"/>
                </a:lnTo>
                <a:lnTo>
                  <a:pt x="10790" y="0"/>
                </a:lnTo>
                <a:lnTo>
                  <a:pt x="21600" y="0"/>
                </a:lnTo>
              </a:path>
            </a:pathLst>
          </a:custGeom>
          <a:ln w="3175">
            <a:solidFill>
              <a:srgbClr val="4472C4"/>
            </a:solidFill>
            <a:miter/>
            <a:tailEnd type="triangle"/>
          </a:ln>
        </p:spPr>
        <p:txBody>
          <a:bodyPr/>
          <a:lstStyle/>
          <a:p>
            <a:pPr/>
          </a:p>
        </p:txBody>
      </p:sp>
      <p:sp>
        <p:nvSpPr>
          <p:cNvPr id="500" name="Connector: Elbow 32"/>
          <p:cNvSpPr/>
          <p:nvPr/>
        </p:nvSpPr>
        <p:spPr>
          <a:xfrm>
            <a:off x="1805940" y="2590800"/>
            <a:ext cx="1316990" cy="1374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790" y="0"/>
                </a:lnTo>
                <a:lnTo>
                  <a:pt x="10790" y="21600"/>
                </a:lnTo>
                <a:lnTo>
                  <a:pt x="21600" y="21600"/>
                </a:lnTo>
              </a:path>
            </a:pathLst>
          </a:custGeom>
          <a:ln w="3175">
            <a:solidFill>
              <a:srgbClr val="4472C4"/>
            </a:solidFill>
            <a:miter/>
            <a:tailEnd type="triangle"/>
          </a:ln>
        </p:spPr>
        <p:txBody>
          <a:bodyPr/>
          <a:lstStyle/>
          <a:p>
            <a:pPr/>
          </a:p>
        </p:txBody>
      </p:sp>
      <p:sp>
        <p:nvSpPr>
          <p:cNvPr id="487" name="Straight Arrow Connector 34"/>
          <p:cNvSpPr/>
          <p:nvPr/>
        </p:nvSpPr>
        <p:spPr>
          <a:xfrm flipV="1">
            <a:off x="2882165" y="2630383"/>
            <a:ext cx="252886" cy="8167"/>
          </a:xfrm>
          <a:prstGeom prst="line">
            <a:avLst/>
          </a:prstGeom>
          <a:ln w="3175">
            <a:solidFill>
              <a:srgbClr val="4472C4"/>
            </a:solidFill>
            <a:miter/>
            <a:tailEnd type="triangle"/>
          </a:ln>
        </p:spPr>
        <p:txBody>
          <a:bodyPr lIns="34289" tIns="34289" rIns="34289" bIns="34289"/>
          <a:lstStyle/>
          <a:p>
            <a:pPr defTabSz="685800">
              <a:defRPr sz="1200">
                <a:latin typeface="Calibri"/>
                <a:ea typeface="Calibri"/>
                <a:cs typeface="Calibri"/>
                <a:sym typeface="Calibri"/>
              </a:defRPr>
            </a:pPr>
          </a:p>
        </p:txBody>
      </p:sp>
      <p:sp>
        <p:nvSpPr>
          <p:cNvPr id="501" name="Straight Arrow Connector 36"/>
          <p:cNvSpPr/>
          <p:nvPr/>
        </p:nvSpPr>
        <p:spPr>
          <a:xfrm>
            <a:off x="4624304" y="1427429"/>
            <a:ext cx="10718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3175">
            <a:solidFill>
              <a:srgbClr val="4472C4"/>
            </a:solidFill>
            <a:miter/>
            <a:tailEnd type="triangle"/>
          </a:ln>
        </p:spPr>
        <p:txBody>
          <a:bodyPr/>
          <a:lstStyle/>
          <a:p>
            <a:pPr/>
          </a:p>
        </p:txBody>
      </p:sp>
      <p:sp>
        <p:nvSpPr>
          <p:cNvPr id="502" name="Straight Arrow Connector 37"/>
          <p:cNvSpPr/>
          <p:nvPr/>
        </p:nvSpPr>
        <p:spPr>
          <a:xfrm>
            <a:off x="4624304" y="2662671"/>
            <a:ext cx="10718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21600"/>
                  <a:pt x="21600" y="0"/>
                </a:cubicBezTo>
              </a:path>
            </a:pathLst>
          </a:custGeom>
          <a:ln w="3175">
            <a:solidFill>
              <a:srgbClr val="4472C4"/>
            </a:solidFill>
            <a:miter/>
            <a:tailEnd type="triangle"/>
          </a:ln>
        </p:spPr>
        <p:txBody>
          <a:bodyPr/>
          <a:lstStyle/>
          <a:p>
            <a:pPr/>
          </a:p>
        </p:txBody>
      </p:sp>
      <p:sp>
        <p:nvSpPr>
          <p:cNvPr id="503" name="Straight Arrow Connector 40"/>
          <p:cNvSpPr/>
          <p:nvPr/>
        </p:nvSpPr>
        <p:spPr>
          <a:xfrm>
            <a:off x="4624304" y="3966554"/>
            <a:ext cx="1071832" cy="1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175">
            <a:solidFill>
              <a:srgbClr val="4472C4"/>
            </a:solidFill>
            <a:miter/>
            <a:tailEnd type="triangle"/>
          </a:ln>
        </p:spPr>
        <p:txBody>
          <a:bodyPr/>
          <a:lstStyle/>
          <a:p>
            <a:pPr/>
          </a:p>
        </p:txBody>
      </p:sp>
      <p:grpSp>
        <p:nvGrpSpPr>
          <p:cNvPr id="493" name="Rectangle 45"/>
          <p:cNvGrpSpPr/>
          <p:nvPr/>
        </p:nvGrpSpPr>
        <p:grpSpPr>
          <a:xfrm>
            <a:off x="2070240" y="2360392"/>
            <a:ext cx="811926" cy="556314"/>
            <a:chOff x="0" y="0"/>
            <a:chExt cx="811924" cy="556313"/>
          </a:xfrm>
        </p:grpSpPr>
        <p:sp>
          <p:nvSpPr>
            <p:cNvPr id="491" name="Rectangle"/>
            <p:cNvSpPr/>
            <p:nvPr/>
          </p:nvSpPr>
          <p:spPr>
            <a:xfrm>
              <a:off x="0" y="0"/>
              <a:ext cx="811925" cy="556314"/>
            </a:xfrm>
            <a:prstGeom prst="rect">
              <a:avLst/>
            </a:prstGeom>
            <a:solidFill>
              <a:srgbClr val="FFFFFF"/>
            </a:solidFill>
            <a:ln w="3175" cap="flat">
              <a:solidFill>
                <a:srgbClr val="000000"/>
              </a:solidFill>
              <a:prstDash val="solid"/>
              <a:miter lim="800000"/>
            </a:ln>
            <a:effectLst/>
          </p:spPr>
          <p:txBody>
            <a:bodyPr wrap="square" lIns="34289" tIns="34289" rIns="34289" bIns="34289" numCol="1" anchor="ctr">
              <a:noAutofit/>
            </a:bodyPr>
            <a:lstStyle/>
            <a:p>
              <a:pPr algn="ctr" defTabSz="685800">
                <a:defRPr sz="1200">
                  <a:latin typeface="Calibri"/>
                  <a:ea typeface="Calibri"/>
                  <a:cs typeface="Calibri"/>
                  <a:sym typeface="Calibri"/>
                </a:defRPr>
              </a:pPr>
            </a:p>
          </p:txBody>
        </p:sp>
        <p:sp>
          <p:nvSpPr>
            <p:cNvPr id="492" name="Motion Code"/>
            <p:cNvSpPr txBox="1"/>
            <p:nvPr/>
          </p:nvSpPr>
          <p:spPr>
            <a:xfrm>
              <a:off x="39052" y="70184"/>
              <a:ext cx="733821" cy="415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1200">
                  <a:latin typeface="Calibri"/>
                  <a:ea typeface="Calibri"/>
                  <a:cs typeface="Calibri"/>
                  <a:sym typeface="Calibri"/>
                </a:defRPr>
              </a:lvl1pPr>
            </a:lstStyle>
            <a:p>
              <a:pPr/>
              <a:r>
                <a:t>Motion Code</a:t>
              </a:r>
            </a:p>
          </p:txBody>
        </p:sp>
      </p:grpSp>
      <p:grpSp>
        <p:nvGrpSpPr>
          <p:cNvPr id="496" name="Rectangle 48"/>
          <p:cNvGrpSpPr/>
          <p:nvPr/>
        </p:nvGrpSpPr>
        <p:grpSpPr>
          <a:xfrm>
            <a:off x="5106961" y="1195727"/>
            <a:ext cx="253894" cy="2949290"/>
            <a:chOff x="0" y="0"/>
            <a:chExt cx="253893" cy="2949289"/>
          </a:xfrm>
        </p:grpSpPr>
        <p:sp>
          <p:nvSpPr>
            <p:cNvPr id="494" name="Rectangle"/>
            <p:cNvSpPr/>
            <p:nvPr/>
          </p:nvSpPr>
          <p:spPr>
            <a:xfrm rot="16200000">
              <a:off x="-1347699" y="1347698"/>
              <a:ext cx="2949291" cy="253894"/>
            </a:xfrm>
            <a:prstGeom prst="rect">
              <a:avLst/>
            </a:prstGeom>
            <a:solidFill>
              <a:srgbClr val="FFFFFF"/>
            </a:solidFill>
            <a:ln w="3175" cap="flat">
              <a:solidFill>
                <a:srgbClr val="000000"/>
              </a:solidFill>
              <a:prstDash val="solid"/>
              <a:miter lim="800000"/>
            </a:ln>
            <a:effectLst/>
          </p:spPr>
          <p:txBody>
            <a:bodyPr wrap="square" lIns="34289" tIns="34289" rIns="34289" bIns="34289" numCol="1" anchor="ctr">
              <a:noAutofit/>
            </a:bodyPr>
            <a:lstStyle/>
            <a:p>
              <a:pPr algn="ctr" defTabSz="685800">
                <a:defRPr sz="1200">
                  <a:latin typeface="Calibri"/>
                  <a:ea typeface="Calibri"/>
                  <a:cs typeface="Calibri"/>
                  <a:sym typeface="Calibri"/>
                </a:defRPr>
              </a:pPr>
            </a:p>
          </p:txBody>
        </p:sp>
        <p:sp>
          <p:nvSpPr>
            <p:cNvPr id="495" name="Motion Code Forecasting"/>
            <p:cNvSpPr txBox="1"/>
            <p:nvPr/>
          </p:nvSpPr>
          <p:spPr>
            <a:xfrm rot="16200000">
              <a:off x="-1308646" y="1361922"/>
              <a:ext cx="2871185" cy="225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1200">
                  <a:latin typeface="Calibri"/>
                  <a:ea typeface="Calibri"/>
                  <a:cs typeface="Calibri"/>
                  <a:sym typeface="Calibri"/>
                </a:defRPr>
              </a:lvl1pPr>
            </a:lstStyle>
            <a:p>
              <a:pPr/>
              <a:r>
                <a:t>Motion Code Forecasting</a:t>
              </a:r>
            </a:p>
          </p:txBody>
        </p:sp>
      </p:grpSp>
      <p:sp>
        <p:nvSpPr>
          <p:cNvPr id="497" name="Robust Filtered Separation and Imputation of  a Mixture of Multi-Channel  Noisy Time Series"/>
          <p:cNvSpPr txBox="1"/>
          <p:nvPr/>
        </p:nvSpPr>
        <p:spPr>
          <a:xfrm>
            <a:off x="135957" y="31878"/>
            <a:ext cx="8800005" cy="67183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lnSpc>
                <a:spcPct val="90000"/>
              </a:lnSpc>
              <a:defRPr sz="1800" u="sng">
                <a:latin typeface="Comic Sans MS"/>
                <a:ea typeface="Comic Sans MS"/>
                <a:cs typeface="Comic Sans MS"/>
                <a:sym typeface="Comic Sans MS"/>
              </a:defRPr>
            </a:lvl1pPr>
          </a:lstStyle>
          <a:p>
            <a:pPr/>
            <a:r>
              <a:t>Robust Filtered Separation and Imputation of  a Mixture of Multi-Channel  Noisy Time Series</a:t>
            </a:r>
          </a:p>
        </p:txBody>
      </p:sp>
      <p:sp>
        <p:nvSpPr>
          <p:cNvPr id="498" name="M. Nguyen, C.Bajaj  “Motion Code: Robust Time series Classification and Forecasting via Sparse Variational Multi-Stochastic Processes Learning,”…"/>
          <p:cNvSpPr txBox="1"/>
          <p:nvPr/>
        </p:nvSpPr>
        <p:spPr>
          <a:xfrm>
            <a:off x="42638" y="4479954"/>
            <a:ext cx="2525440" cy="6966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85800">
              <a:defRPr sz="900">
                <a:solidFill>
                  <a:srgbClr val="373737"/>
                </a:solidFill>
                <a:latin typeface="Calibri"/>
                <a:ea typeface="Calibri"/>
                <a:cs typeface="Calibri"/>
                <a:sym typeface="Calibri"/>
              </a:defRPr>
            </a:pPr>
            <a:r>
              <a:t> </a:t>
            </a:r>
            <a:r>
              <a:rPr>
                <a:latin typeface="Times New Roman"/>
                <a:ea typeface="Times New Roman"/>
                <a:cs typeface="Times New Roman"/>
                <a:sym typeface="Times New Roman"/>
              </a:rPr>
              <a:t>M. Nguyen, C.Bajaj  “Motion Code: Robust Time series Classification and Forecasting via Sparse Variational Multi-Stochastic Processes Learning,” </a:t>
            </a:r>
            <a:endParaRPr>
              <a:latin typeface="Times New Roman"/>
              <a:ea typeface="Times New Roman"/>
              <a:cs typeface="Times New Roman"/>
              <a:sym typeface="Times New Roman"/>
            </a:endParaRPr>
          </a:p>
          <a:p>
            <a:pPr defTabSz="685800">
              <a:defRPr sz="900">
                <a:solidFill>
                  <a:srgbClr val="373737"/>
                </a:solidFill>
                <a:latin typeface="Calibri"/>
                <a:ea typeface="Calibri"/>
                <a:cs typeface="Calibri"/>
                <a:sym typeface="Calibri"/>
              </a:defRPr>
            </a:pPr>
            <a:r>
              <a:rPr>
                <a:latin typeface="Times New Roman"/>
                <a:ea typeface="Times New Roman"/>
                <a:cs typeface="Times New Roman"/>
                <a:sym typeface="Times New Roman"/>
              </a:rPr>
              <a:t>arXiv:2402.14081, 2024</a:t>
            </a:r>
            <a:endParaRPr>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00" fill="hold"/>
                                        <p:tgtEl>
                                          <p:spTgt spid="478"/>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2037" fill="hold"/>
                                        <p:tgtEl>
                                          <p:spTgt spid="479"/>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1541" fill="hold"/>
                                        <p:tgtEl>
                                          <p:spTgt spid="480"/>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750" fill="hold"/>
                                        <p:tgtEl>
                                          <p:spTgt spid="481"/>
                                        </p:tgtEl>
                                      </p:cBhvr>
                                    </p:cmd>
                                  </p:childTnLst>
                                </p:cTn>
                              </p:par>
                            </p:childTnLst>
                          </p:cTn>
                        </p:par>
                      </p:childTnLst>
                    </p:cTn>
                  </p:par>
                  <p:par>
                    <p:cTn id="19" fill="hold">
                      <p:stCondLst>
                        <p:cond delay="indefinite"/>
                      </p:stCondLst>
                      <p:childTnLst>
                        <p:par>
                          <p:cTn id="20" fill="hold">
                            <p:stCondLst>
                              <p:cond delay="0"/>
                            </p:stCondLst>
                            <p:childTnLst>
                              <p:par>
                                <p:cTn id="21" presetClass="mediacall" nodeType="clickEffect" presetSubtype="0" presetID="1" grpId="5" fill="hold">
                                  <p:stCondLst>
                                    <p:cond delay="0"/>
                                  </p:stCondLst>
                                  <p:childTnLst>
                                    <p:cmd type="call" cmd="playFrom(0.0)">
                                      <p:cBhvr>
                                        <p:cTn id="22" dur="1750" fill="hold"/>
                                        <p:tgtEl>
                                          <p:spTgt spid="482"/>
                                        </p:tgtEl>
                                      </p:cBhvr>
                                    </p:cmd>
                                  </p:childTnLst>
                                </p:cTn>
                              </p:par>
                            </p:childTnLst>
                          </p:cTn>
                        </p:par>
                      </p:childTnLst>
                    </p:cTn>
                  </p:par>
                  <p:par>
                    <p:cTn id="23" fill="hold">
                      <p:stCondLst>
                        <p:cond delay="indefinite"/>
                      </p:stCondLst>
                      <p:childTnLst>
                        <p:par>
                          <p:cTn id="24" fill="hold">
                            <p:stCondLst>
                              <p:cond delay="0"/>
                            </p:stCondLst>
                            <p:childTnLst>
                              <p:par>
                                <p:cTn id="25" presetClass="mediacall" nodeType="clickEffect" presetSubtype="0" presetID="1" grpId="6" fill="hold">
                                  <p:stCondLst>
                                    <p:cond delay="0"/>
                                  </p:stCondLst>
                                  <p:childTnLst>
                                    <p:cmd type="call" cmd="playFrom(0.0)">
                                      <p:cBhvr>
                                        <p:cTn id="26" dur="1541" fill="hold"/>
                                        <p:tgtEl>
                                          <p:spTgt spid="483"/>
                                        </p:tgtEl>
                                      </p:cBhvr>
                                    </p:cmd>
                                  </p:childTnLst>
                                </p:cTn>
                              </p:par>
                            </p:childTnLst>
                          </p:cTn>
                        </p:par>
                      </p:childTnLst>
                    </p:cTn>
                  </p:par>
                  <p:par>
                    <p:cTn id="27" fill="hold">
                      <p:stCondLst>
                        <p:cond delay="indefinite"/>
                      </p:stCondLst>
                      <p:childTnLst>
                        <p:par>
                          <p:cTn id="28" fill="hold">
                            <p:stCondLst>
                              <p:cond delay="0"/>
                            </p:stCondLst>
                            <p:childTnLst>
                              <p:par>
                                <p:cTn id="29" presetClass="mediacall" nodeType="clickEffect" presetSubtype="0" presetID="1" grpId="7" fill="hold">
                                  <p:stCondLst>
                                    <p:cond delay="0"/>
                                  </p:stCondLst>
                                  <p:childTnLst>
                                    <p:cmd type="call" cmd="playFrom(0.0)">
                                      <p:cBhvr>
                                        <p:cTn id="30" dur="2037" fill="hold"/>
                                        <p:tgtEl>
                                          <p:spTgt spid="4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31" fill="hold" display="0">
                  <p:stCondLst>
                    <p:cond delay="indefinite"/>
                  </p:stCondLst>
                </p:cTn>
                <p:tgtEl>
                  <p:spTgt spid="478"/>
                </p:tgtEl>
              </p:cMediaNode>
            </p:audio>
            <p:audio isNarration="0">
              <p:cMediaNode mute="0" showWhenStopped="0" numSld="1" vol="80000">
                <p:cTn id="32" fill="hold" display="0">
                  <p:stCondLst>
                    <p:cond delay="indefinite"/>
                  </p:stCondLst>
                </p:cTn>
                <p:tgtEl>
                  <p:spTgt spid="479"/>
                </p:tgtEl>
              </p:cMediaNode>
            </p:audio>
            <p:audio isNarration="0">
              <p:cMediaNode mute="0" showWhenStopped="0" numSld="1" vol="80000">
                <p:cTn id="33" fill="hold" display="0">
                  <p:stCondLst>
                    <p:cond delay="indefinite"/>
                  </p:stCondLst>
                </p:cTn>
                <p:tgtEl>
                  <p:spTgt spid="480"/>
                </p:tgtEl>
              </p:cMediaNode>
            </p:audio>
            <p:audio isNarration="0">
              <p:cMediaNode mute="0" showWhenStopped="0" numSld="1" vol="80000">
                <p:cTn id="34" fill="hold" display="0">
                  <p:stCondLst>
                    <p:cond delay="indefinite"/>
                  </p:stCondLst>
                </p:cTn>
                <p:tgtEl>
                  <p:spTgt spid="481"/>
                </p:tgtEl>
              </p:cMediaNode>
            </p:audio>
            <p:audio isNarration="0">
              <p:cMediaNode mute="0" showWhenStopped="0" numSld="1" vol="80000">
                <p:cTn id="35" fill="hold" display="0">
                  <p:stCondLst>
                    <p:cond delay="indefinite"/>
                  </p:stCondLst>
                </p:cTn>
                <p:tgtEl>
                  <p:spTgt spid="482"/>
                </p:tgtEl>
              </p:cMediaNode>
            </p:audio>
            <p:audio isNarration="0">
              <p:cMediaNode mute="0" showWhenStopped="0" numSld="1" vol="80000">
                <p:cTn id="36" fill="hold" display="0">
                  <p:stCondLst>
                    <p:cond delay="indefinite"/>
                  </p:stCondLst>
                </p:cTn>
                <p:tgtEl>
                  <p:spTgt spid="483"/>
                </p:tgtEl>
              </p:cMediaNode>
            </p:audio>
            <p:audio isNarration="0">
              <p:cMediaNode mute="0" showWhenStopped="0" numSld="1" vol="80000">
                <p:cTn id="37" fill="hold" display="0">
                  <p:stCondLst>
                    <p:cond delay="indefinite"/>
                  </p:stCondLst>
                </p:cTn>
                <p:tgtEl>
                  <p:spTgt spid="48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Title 1"/>
          <p:cNvSpPr txBox="1"/>
          <p:nvPr>
            <p:ph type="title"/>
          </p:nvPr>
        </p:nvSpPr>
        <p:spPr>
          <a:xfrm>
            <a:off x="299586" y="47649"/>
            <a:ext cx="7543801" cy="484749"/>
          </a:xfrm>
          <a:prstGeom prst="rect">
            <a:avLst/>
          </a:prstGeom>
        </p:spPr>
        <p:txBody>
          <a:bodyPr/>
          <a:lstStyle>
            <a:lvl1pPr>
              <a:defRPr spc="-74" sz="3200" u="sng"/>
            </a:lvl1pPr>
          </a:lstStyle>
          <a:p>
            <a:pPr/>
            <a:r>
              <a:t>PD_Beat Dream Challenge </a:t>
            </a:r>
          </a:p>
        </p:txBody>
      </p:sp>
      <p:graphicFrame>
        <p:nvGraphicFramePr>
          <p:cNvPr id="506" name="Content Placeholder 3"/>
          <p:cNvGraphicFramePr/>
          <p:nvPr/>
        </p:nvGraphicFramePr>
        <p:xfrm>
          <a:off x="561885" y="652958"/>
          <a:ext cx="7022379" cy="151291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92843"/>
                <a:gridCol w="850812"/>
                <a:gridCol w="593330"/>
                <a:gridCol w="828423"/>
                <a:gridCol w="3653792"/>
              </a:tblGrid>
              <a:tr h="343993">
                <a:tc>
                  <a:txBody>
                    <a:bodyPr/>
                    <a:lstStyle/>
                    <a:p>
                      <a:pPr algn="ctr" defTabSz="685800">
                        <a:defRPr sz="1800"/>
                      </a:pPr>
                      <a:r>
                        <a:rPr b="1" sz="1200">
                          <a:latin typeface="Calibri"/>
                          <a:ea typeface="Calibri"/>
                          <a:cs typeface="Calibri"/>
                          <a:sym typeface="Calibri"/>
                        </a:rPr>
                        <a:t>Dataset</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b="1" sz="1200">
                          <a:latin typeface="Calibri"/>
                          <a:ea typeface="Calibri"/>
                          <a:cs typeface="Calibri"/>
                          <a:sym typeface="Calibri"/>
                        </a:rPr>
                        <a:t>Train</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b="1" sz="1200">
                          <a:latin typeface="Calibri"/>
                          <a:ea typeface="Calibri"/>
                          <a:cs typeface="Calibri"/>
                          <a:sym typeface="Calibri"/>
                        </a:rPr>
                        <a:t>Test</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b="1" sz="1200">
                          <a:latin typeface="Calibri"/>
                          <a:ea typeface="Calibri"/>
                          <a:cs typeface="Calibri"/>
                          <a:sym typeface="Calibri"/>
                        </a:rPr>
                        <a:t>Length</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b="1" sz="1200">
                          <a:latin typeface="Calibri"/>
                          <a:ea typeface="Calibri"/>
                          <a:cs typeface="Calibri"/>
                          <a:sym typeface="Calibri"/>
                        </a:rPr>
                        <a:t>Description</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r>
              <a:tr h="582873">
                <a:tc>
                  <a:txBody>
                    <a:bodyPr/>
                    <a:lstStyle/>
                    <a:p>
                      <a:pPr algn="ctr" defTabSz="685800">
                        <a:defRPr sz="1800"/>
                      </a:pPr>
                      <a:r>
                        <a:rPr sz="1200">
                          <a:latin typeface="Calibri"/>
                          <a:ea typeface="Calibri"/>
                          <a:cs typeface="Calibri"/>
                          <a:sym typeface="Calibri"/>
                        </a:rPr>
                        <a:t>CIS-PD 1</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sz="1200">
                          <a:latin typeface="Calibri"/>
                          <a:ea typeface="Calibri"/>
                          <a:cs typeface="Calibri"/>
                          <a:sym typeface="Calibri"/>
                        </a:rPr>
                        <a:t>20</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sz="1200">
                          <a:latin typeface="Calibri"/>
                          <a:ea typeface="Calibri"/>
                          <a:cs typeface="Calibri"/>
                          <a:sym typeface="Calibri"/>
                        </a:rPr>
                        <a:t>322</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sz="1200">
                          <a:latin typeface="Calibri"/>
                          <a:ea typeface="Calibri"/>
                          <a:cs typeface="Calibri"/>
                          <a:sym typeface="Calibri"/>
                        </a:rPr>
                        <a:t>257-1665</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sz="1200">
                          <a:latin typeface="Calibri"/>
                          <a:ea typeface="Calibri"/>
                          <a:cs typeface="Calibri"/>
                          <a:sym typeface="Calibri"/>
                        </a:rPr>
                        <a:t>Parkinson’s disease sensor data focusing on understanding recovery stage</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r>
              <a:tr h="582873">
                <a:tc>
                  <a:txBody>
                    <a:bodyPr/>
                    <a:lstStyle/>
                    <a:p>
                      <a:pPr algn="ctr" defTabSz="685800">
                        <a:defRPr sz="1800"/>
                      </a:pPr>
                      <a:r>
                        <a:rPr sz="1200">
                          <a:latin typeface="Calibri"/>
                          <a:ea typeface="Calibri"/>
                          <a:cs typeface="Calibri"/>
                          <a:sym typeface="Calibri"/>
                        </a:rPr>
                        <a:t>CIS-PD 2</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sz="1200">
                          <a:latin typeface="Calibri"/>
                          <a:ea typeface="Calibri"/>
                          <a:cs typeface="Calibri"/>
                          <a:sym typeface="Calibri"/>
                        </a:rPr>
                        <a:t>24</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sz="1200">
                          <a:latin typeface="Calibri"/>
                          <a:ea typeface="Calibri"/>
                          <a:cs typeface="Calibri"/>
                          <a:sym typeface="Calibri"/>
                        </a:rPr>
                        <a:t>429</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sz="1200">
                          <a:latin typeface="Calibri"/>
                          <a:ea typeface="Calibri"/>
                          <a:cs typeface="Calibri"/>
                          <a:sym typeface="Calibri"/>
                        </a:rPr>
                        <a:t>208-1665</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c>
                  <a:txBody>
                    <a:bodyPr/>
                    <a:lstStyle/>
                    <a:p>
                      <a:pPr algn="ctr" defTabSz="685800">
                        <a:defRPr sz="1800"/>
                      </a:pPr>
                      <a:r>
                        <a:rPr sz="1200">
                          <a:latin typeface="Calibri"/>
                          <a:ea typeface="Calibri"/>
                          <a:cs typeface="Calibri"/>
                          <a:sym typeface="Calibri"/>
                        </a:rPr>
                        <a:t>Parkinson’s disease sensor data focusing on detecting tremor patterns</a:t>
                      </a:r>
                    </a:p>
                  </a:txBody>
                  <a:tcPr marL="45720" marR="45720" marT="45720" marB="45720" anchor="t" anchorCtr="0" horzOverflow="overflow">
                    <a:lnL w="3175">
                      <a:solidFill>
                        <a:srgbClr val="000000"/>
                      </a:solidFill>
                    </a:lnL>
                    <a:lnR w="3175">
                      <a:solidFill>
                        <a:srgbClr val="000000"/>
                      </a:solidFill>
                    </a:lnR>
                    <a:lnT w="3175">
                      <a:solidFill>
                        <a:srgbClr val="000000"/>
                      </a:solidFill>
                    </a:lnT>
                    <a:lnB w="3175">
                      <a:solidFill>
                        <a:srgbClr val="000000"/>
                      </a:solidFill>
                    </a:lnB>
                  </a:tcPr>
                </a:tc>
              </a:tr>
            </a:tbl>
          </a:graphicData>
        </a:graphic>
      </p:graphicFrame>
      <p:sp>
        <p:nvSpPr>
          <p:cNvPr id="507" name="TextBox 4"/>
          <p:cNvSpPr txBox="1"/>
          <p:nvPr/>
        </p:nvSpPr>
        <p:spPr>
          <a:xfrm>
            <a:off x="94749" y="2283258"/>
            <a:ext cx="7953476" cy="25069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342900">
              <a:defRPr b="1" sz="1200">
                <a:latin typeface="Comic Sans MS"/>
                <a:ea typeface="Comic Sans MS"/>
                <a:cs typeface="Comic Sans MS"/>
                <a:sym typeface="Comic Sans MS"/>
              </a:defRPr>
            </a:pPr>
            <a:r>
              <a:t>Parkinson’s Disease Sensor Data: </a:t>
            </a:r>
            <a:r>
              <a:rPr b="0"/>
              <a:t>The Parkinson data are derived from the Clinician Input Study (CIS-PD) [1, 2], a 6-month project using Apple Watch devices to monitor patients during clinic visits and at home. </a:t>
            </a:r>
            <a:endParaRPr b="0"/>
          </a:p>
          <a:p>
            <a:pPr defTabSz="342900">
              <a:defRPr sz="1200">
                <a:latin typeface="Comic Sans MS"/>
                <a:ea typeface="Comic Sans MS"/>
                <a:cs typeface="Comic Sans MS"/>
                <a:sym typeface="Comic Sans MS"/>
              </a:defRPr>
            </a:pPr>
            <a:r>
              <a:t>For two days before each clinic visit, patients reported symptoms every 30 minutes, focusing on medication state and tremor severity. The accelerometer data was segmented into 20-minute intervals. </a:t>
            </a:r>
          </a:p>
          <a:p>
            <a:pPr defTabSz="342900">
              <a:defRPr sz="1200">
                <a:latin typeface="Comic Sans MS"/>
                <a:ea typeface="Comic Sans MS"/>
                <a:cs typeface="Comic Sans MS"/>
                <a:sym typeface="Comic Sans MS"/>
              </a:defRPr>
            </a:pPr>
          </a:p>
          <a:p>
            <a:pPr defTabSz="342900">
              <a:defRPr sz="1200">
                <a:latin typeface="Comic Sans MS"/>
                <a:ea typeface="Comic Sans MS"/>
                <a:cs typeface="Comic Sans MS"/>
                <a:sym typeface="Comic Sans MS"/>
              </a:defRPr>
            </a:pPr>
            <a:r>
              <a:t>The above  Parkinson data were obtained from the </a:t>
            </a:r>
            <a:r>
              <a:rPr b="1" u="sng"/>
              <a:t>Biomarker &amp; Endpoint Assessment to Track Parkinson’s</a:t>
            </a:r>
            <a:endParaRPr b="1" u="sng"/>
          </a:p>
          <a:p>
            <a:pPr defTabSz="342900">
              <a:defRPr sz="1200">
                <a:latin typeface="Comic Sans MS"/>
                <a:ea typeface="Comic Sans MS"/>
                <a:cs typeface="Comic Sans MS"/>
                <a:sym typeface="Comic Sans MS"/>
              </a:defRPr>
            </a:pPr>
            <a:r>
              <a:rPr b="1" u="sng"/>
              <a:t>disease DREAM Challenge</a:t>
            </a:r>
            <a:r>
              <a:t>. </a:t>
            </a:r>
          </a:p>
          <a:p>
            <a:pPr defTabSz="342900">
              <a:defRPr sz="1200">
                <a:latin typeface="Comic Sans MS"/>
                <a:ea typeface="Comic Sans MS"/>
                <a:cs typeface="Comic Sans MS"/>
                <a:sym typeface="Comic Sans MS"/>
              </a:defRPr>
            </a:pPr>
            <a:r>
              <a:t>https://www.synapse.org/Synapse:syn20825169/wiki/600898.</a:t>
            </a:r>
          </a:p>
          <a:p>
            <a:pPr defTabSz="342900">
              <a:defRPr sz="1200">
                <a:latin typeface="Comic Sans MS"/>
                <a:ea typeface="Comic Sans MS"/>
                <a:cs typeface="Comic Sans MS"/>
                <a:sym typeface="Comic Sans MS"/>
              </a:defRPr>
            </a:pPr>
          </a:p>
          <a:p>
            <a:pPr defTabSz="342900">
              <a:defRPr sz="1200">
                <a:latin typeface="Comic Sans MS"/>
                <a:ea typeface="Comic Sans MS"/>
                <a:cs typeface="Comic Sans MS"/>
                <a:sym typeface="Comic Sans MS"/>
              </a:defRPr>
            </a:pPr>
          </a:p>
          <a:p>
            <a:pPr defTabSz="342900">
              <a:defRPr sz="1200">
                <a:latin typeface="Comic Sans MS"/>
                <a:ea typeface="Comic Sans MS"/>
                <a:cs typeface="Comic Sans MS"/>
                <a:sym typeface="Comic Sans MS"/>
              </a:defRPr>
            </a:pPr>
            <a:r>
              <a:t>During data processing, all personal identifying information (PII) has been thoroughly removed</a:t>
            </a:r>
          </a:p>
          <a:p>
            <a:pPr defTabSz="342900">
              <a:defRPr sz="1200">
                <a:latin typeface="Comic Sans MS"/>
                <a:ea typeface="Comic Sans MS"/>
                <a:cs typeface="Comic Sans MS"/>
                <a:sym typeface="Comic Sans MS"/>
              </a:defRPr>
            </a:pPr>
            <a:r>
              <a:t>from the dataset to ensure privacy and data security.</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Title 1"/>
          <p:cNvSpPr txBox="1"/>
          <p:nvPr>
            <p:ph type="title"/>
          </p:nvPr>
        </p:nvSpPr>
        <p:spPr>
          <a:xfrm>
            <a:off x="215322" y="3565"/>
            <a:ext cx="7543801" cy="561341"/>
          </a:xfrm>
          <a:prstGeom prst="rect">
            <a:avLst/>
          </a:prstGeom>
        </p:spPr>
        <p:txBody>
          <a:bodyPr/>
          <a:lstStyle>
            <a:lvl1pPr>
              <a:defRPr spc="-75" u="sng"/>
            </a:lvl1pPr>
          </a:lstStyle>
          <a:p>
            <a:pPr/>
            <a:r>
              <a:t>Application of Motion Code (1/3)</a:t>
            </a:r>
          </a:p>
        </p:txBody>
      </p:sp>
      <p:sp>
        <p:nvSpPr>
          <p:cNvPr id="510" name="Content Placeholder 2"/>
          <p:cNvSpPr txBox="1"/>
          <p:nvPr>
            <p:ph type="body" idx="1"/>
          </p:nvPr>
        </p:nvSpPr>
        <p:spPr>
          <a:xfrm>
            <a:off x="157258" y="815139"/>
            <a:ext cx="8645618" cy="3735228"/>
          </a:xfrm>
          <a:prstGeom prst="rect">
            <a:avLst/>
          </a:prstGeom>
        </p:spPr>
        <p:txBody>
          <a:bodyPr/>
          <a:lstStyle/>
          <a:p>
            <a:pPr marL="69668" indent="-69668"/>
            <a:r>
              <a:rPr sz="1600"/>
              <a:t>The </a:t>
            </a:r>
            <a:r>
              <a:rPr b="1" sz="1600"/>
              <a:t>important timestamps</a:t>
            </a:r>
            <a:r>
              <a:rPr sz="1600"/>
              <a:t> of Motion Code captures a skeletal approximation of the underlying stochastic process even though the individual realizations deviates from the mean process.</a:t>
            </a:r>
            <a:r>
              <a:t> </a:t>
            </a:r>
          </a:p>
          <a:p>
            <a:pPr marL="60959" indent="-60959">
              <a:defRPr sz="1500"/>
            </a:pPr>
            <a:r>
              <a:t>Allows us to </a:t>
            </a:r>
            <a:r>
              <a:rPr b="1"/>
              <a:t>visualize the global features of the underlying dynamics</a:t>
            </a:r>
            <a:r>
              <a:t> which might not evident at first glance.</a:t>
            </a:r>
          </a:p>
        </p:txBody>
      </p:sp>
      <p:sp>
        <p:nvSpPr>
          <p:cNvPr id="511" name="TextBox 7"/>
          <p:cNvSpPr txBox="1"/>
          <p:nvPr/>
        </p:nvSpPr>
        <p:spPr>
          <a:xfrm>
            <a:off x="642267" y="3757003"/>
            <a:ext cx="7241566" cy="255137"/>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342900">
              <a:defRPr b="1" sz="1500">
                <a:latin typeface="Calibri"/>
                <a:ea typeface="Calibri"/>
                <a:cs typeface="Calibri"/>
                <a:sym typeface="Calibri"/>
              </a:defRPr>
            </a:pPr>
            <a:r>
              <a:t>Fig1: </a:t>
            </a:r>
            <a:r>
              <a:rPr b="0"/>
              <a:t>Interpretable Features Showing Tremor Patterns And Disease Stages For Parkinson Data</a:t>
            </a:r>
          </a:p>
        </p:txBody>
      </p:sp>
      <p:pic>
        <p:nvPicPr>
          <p:cNvPr id="512" name="Picture 5" descr="Picture 5"/>
          <p:cNvPicPr>
            <a:picLocks noChangeAspect="1"/>
          </p:cNvPicPr>
          <p:nvPr/>
        </p:nvPicPr>
        <p:blipFill>
          <a:blip r:embed="rId2">
            <a:extLst/>
          </a:blip>
          <a:stretch>
            <a:fillRect/>
          </a:stretch>
        </p:blipFill>
        <p:spPr>
          <a:xfrm>
            <a:off x="2881002" y="1839492"/>
            <a:ext cx="2160001" cy="1839164"/>
          </a:xfrm>
          <a:prstGeom prst="rect">
            <a:avLst/>
          </a:prstGeom>
          <a:ln w="12700">
            <a:miter lim="400000"/>
          </a:ln>
        </p:spPr>
      </p:pic>
      <p:pic>
        <p:nvPicPr>
          <p:cNvPr id="513" name="Picture 9" descr="Picture 9"/>
          <p:cNvPicPr>
            <a:picLocks noChangeAspect="1"/>
          </p:cNvPicPr>
          <p:nvPr/>
        </p:nvPicPr>
        <p:blipFill>
          <a:blip r:embed="rId3">
            <a:extLst/>
          </a:blip>
          <a:stretch>
            <a:fillRect/>
          </a:stretch>
        </p:blipFill>
        <p:spPr>
          <a:xfrm>
            <a:off x="568948" y="1815520"/>
            <a:ext cx="2160001" cy="1845738"/>
          </a:xfrm>
          <a:prstGeom prst="rect">
            <a:avLst/>
          </a:prstGeom>
          <a:ln w="12700">
            <a:miter lim="400000"/>
          </a:ln>
        </p:spPr>
      </p:pic>
      <p:pic>
        <p:nvPicPr>
          <p:cNvPr id="514" name="Picture 11" descr="Picture 11"/>
          <p:cNvPicPr>
            <a:picLocks noChangeAspect="1"/>
          </p:cNvPicPr>
          <p:nvPr/>
        </p:nvPicPr>
        <p:blipFill>
          <a:blip r:embed="rId4">
            <a:extLst/>
          </a:blip>
          <a:stretch>
            <a:fillRect/>
          </a:stretch>
        </p:blipFill>
        <p:spPr>
          <a:xfrm>
            <a:off x="5193056" y="1815520"/>
            <a:ext cx="2160001" cy="188711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Core NeuroBiology (what causes PD at the Neuronal Cellular/Circuit level) -1…"/>
          <p:cNvSpPr txBox="1"/>
          <p:nvPr/>
        </p:nvSpPr>
        <p:spPr>
          <a:xfrm>
            <a:off x="138928" y="21355"/>
            <a:ext cx="8866144" cy="27576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800" u="sng">
                <a:latin typeface="Comic Sans MS"/>
                <a:ea typeface="Comic Sans MS"/>
                <a:cs typeface="Comic Sans MS"/>
                <a:sym typeface="Comic Sans MS"/>
              </a:defRPr>
            </a:pPr>
            <a:r>
              <a:t>Core NeuroBiology (what causes PD at the Neuronal Cellular/Circuit level) -1</a:t>
            </a:r>
          </a:p>
          <a:p>
            <a:pPr defTabSz="457200">
              <a:spcBef>
                <a:spcPts val="1200"/>
              </a:spcBef>
              <a:defRPr sz="1200">
                <a:latin typeface="Times Roman"/>
                <a:ea typeface="Times Roman"/>
                <a:cs typeface="Times Roman"/>
                <a:sym typeface="Times Roman"/>
              </a:defRPr>
            </a:pPr>
            <a:r>
              <a:rPr b="1"/>
              <a:t>A.</a:t>
            </a:r>
            <a:r>
              <a:rPr b="1" sz="1600"/>
              <a:t> </a:t>
            </a:r>
            <a:r>
              <a:rPr b="1" sz="1600" u="sng"/>
              <a:t>Misfolded α‑synuclein and Lewy pathology.</a:t>
            </a:r>
            <a:br>
              <a:rPr sz="1600" u="sng"/>
            </a:br>
            <a:r>
              <a:t>I</a:t>
            </a:r>
            <a:r>
              <a:rPr sz="1400"/>
              <a:t>n most PD, </a:t>
            </a:r>
            <a:r>
              <a:rPr b="1" sz="1400"/>
              <a:t>α‑synuclein misfolds, aggregates</a:t>
            </a:r>
            <a:r>
              <a:rPr sz="1400"/>
              <a:t> (Lewy bodies/neurites), and </a:t>
            </a:r>
            <a:r>
              <a:rPr i="1" sz="1400"/>
              <a:t>appears to spread along connected neural networks</a:t>
            </a:r>
            <a:r>
              <a:rPr sz="1400"/>
              <a:t>; this process activates microglia and other immune pathways that may further damage neurons. </a:t>
            </a:r>
            <a:r>
              <a:rPr sz="1400" u="sng">
                <a:solidFill>
                  <a:srgbClr val="0000EE"/>
                </a:solidFill>
                <a:hlinkClick r:id="rId3" invalidUrl="" action="" tgtFrame="" tooltip="" history="1" highlightClick="0" endSnd="0"/>
              </a:rPr>
              <a:t>PMC</a:t>
            </a:r>
            <a:r>
              <a:rPr sz="1400" u="sng">
                <a:solidFill>
                  <a:srgbClr val="0000EE"/>
                </a:solidFill>
                <a:hlinkClick r:id="rId4" invalidUrl="" action="" tgtFrame="" tooltip="" history="1" highlightClick="0" endSnd="0"/>
              </a:rPr>
              <a:t>Nature</a:t>
            </a:r>
            <a:endParaRPr sz="1400"/>
          </a:p>
          <a:p>
            <a:pPr defTabSz="457200">
              <a:spcBef>
                <a:spcPts val="1200"/>
              </a:spcBef>
              <a:defRPr sz="1200">
                <a:latin typeface="Times Roman"/>
                <a:ea typeface="Times Roman"/>
                <a:cs typeface="Times Roman"/>
                <a:sym typeface="Times Roman"/>
              </a:defRPr>
            </a:pPr>
            <a:r>
              <a:rPr b="1"/>
              <a:t>B. </a:t>
            </a:r>
            <a:r>
              <a:rPr b="1" sz="1600" u="sng"/>
              <a:t>Failed cellular housekeeping (lysosome–autophagy) and mitochondria.</a:t>
            </a:r>
            <a:br>
              <a:rPr sz="1600" u="sng"/>
            </a:br>
            <a:r>
              <a:rPr b="1" sz="1400"/>
              <a:t>Defects in lysosomal enzymes/trafficking</a:t>
            </a:r>
            <a:r>
              <a:rPr sz="1400"/>
              <a:t> (e.g., GBA1) and </a:t>
            </a:r>
            <a:r>
              <a:rPr b="1" sz="1400"/>
              <a:t>mitochondrial quality control</a:t>
            </a:r>
            <a:r>
              <a:rPr sz="1400"/>
              <a:t> (e.g., PINK1/PRKN) i</a:t>
            </a:r>
            <a:r>
              <a:rPr i="1" sz="1400"/>
              <a:t>mpair protein clearance</a:t>
            </a:r>
            <a:r>
              <a:rPr sz="1400"/>
              <a:t> and </a:t>
            </a:r>
            <a:r>
              <a:rPr i="1" sz="1400"/>
              <a:t>energy production, stressing dopamine neurons</a:t>
            </a:r>
            <a:r>
              <a:rPr sz="1400"/>
              <a:t> in the s</a:t>
            </a:r>
            <a:r>
              <a:rPr i="1" sz="1400" u="sng"/>
              <a:t>ubstantia nigra</a:t>
            </a:r>
            <a:r>
              <a:rPr sz="1400"/>
              <a:t>. (These mechanisms are major themes across modern PD genetics and pathology reviews.) </a:t>
            </a:r>
            <a:r>
              <a:rPr sz="1400" u="sng">
                <a:solidFill>
                  <a:srgbClr val="0000EE"/>
                </a:solidFill>
                <a:hlinkClick r:id="rId4" invalidUrl="" action="" tgtFrame="" tooltip="" history="1" highlightClick="0" endSnd="0"/>
              </a:rPr>
              <a:t>Nature</a:t>
            </a:r>
            <a:endParaRPr sz="1400"/>
          </a:p>
        </p:txBody>
      </p:sp>
      <p:sp>
        <p:nvSpPr>
          <p:cNvPr id="219" name="Rectangle"/>
          <p:cNvSpPr/>
          <p:nvPr/>
        </p:nvSpPr>
        <p:spPr>
          <a:xfrm>
            <a:off x="127000" y="465567"/>
            <a:ext cx="8743355" cy="2041269"/>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20" name="Rectangle"/>
          <p:cNvSpPr/>
          <p:nvPr/>
        </p:nvSpPr>
        <p:spPr>
          <a:xfrm>
            <a:off x="127000" y="5280203"/>
            <a:ext cx="8743355" cy="2526250"/>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pic>
        <p:nvPicPr>
          <p:cNvPr id="221" name="jcm-13-07243-g001.jpg" descr="jcm-13-07243-g001.jpg"/>
          <p:cNvPicPr>
            <a:picLocks noChangeAspect="1"/>
          </p:cNvPicPr>
          <p:nvPr/>
        </p:nvPicPr>
        <p:blipFill>
          <a:blip r:embed="rId5">
            <a:extLst/>
          </a:blip>
          <a:stretch>
            <a:fillRect/>
          </a:stretch>
        </p:blipFill>
        <p:spPr>
          <a:xfrm>
            <a:off x="3339856" y="2997084"/>
            <a:ext cx="2609771" cy="1519072"/>
          </a:xfrm>
          <a:prstGeom prst="rect">
            <a:avLst/>
          </a:prstGeom>
          <a:ln w="12700">
            <a:miter lim="400000"/>
          </a:ln>
        </p:spPr>
      </p:pic>
      <p:pic>
        <p:nvPicPr>
          <p:cNvPr id="222" name="jcm-13-07243-g002.jpg" descr="jcm-13-07243-g002.jpg"/>
          <p:cNvPicPr>
            <a:picLocks noChangeAspect="1"/>
          </p:cNvPicPr>
          <p:nvPr/>
        </p:nvPicPr>
        <p:blipFill>
          <a:blip r:embed="rId6">
            <a:extLst/>
          </a:blip>
          <a:stretch>
            <a:fillRect/>
          </a:stretch>
        </p:blipFill>
        <p:spPr>
          <a:xfrm>
            <a:off x="6218341" y="2829330"/>
            <a:ext cx="3093798" cy="1854581"/>
          </a:xfrm>
          <a:prstGeom prst="rect">
            <a:avLst/>
          </a:prstGeom>
          <a:ln w="12700">
            <a:miter lim="400000"/>
          </a:ln>
        </p:spPr>
      </p:pic>
      <p:pic>
        <p:nvPicPr>
          <p:cNvPr id="223" name="Screenshot 2025-08-21 at 12.56.21 PM.png" descr="Screenshot 2025-08-21 at 12.56.21 PM.png"/>
          <p:cNvPicPr>
            <a:picLocks noChangeAspect="1"/>
          </p:cNvPicPr>
          <p:nvPr/>
        </p:nvPicPr>
        <p:blipFill>
          <a:blip r:embed="rId7">
            <a:extLst/>
          </a:blip>
          <a:stretch>
            <a:fillRect/>
          </a:stretch>
        </p:blipFill>
        <p:spPr>
          <a:xfrm>
            <a:off x="207420" y="2589085"/>
            <a:ext cx="2940260" cy="233507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Title 1"/>
          <p:cNvSpPr txBox="1"/>
          <p:nvPr>
            <p:ph type="title"/>
          </p:nvPr>
        </p:nvSpPr>
        <p:spPr>
          <a:xfrm>
            <a:off x="272514" y="42847"/>
            <a:ext cx="7543801" cy="526728"/>
          </a:xfrm>
          <a:prstGeom prst="rect">
            <a:avLst/>
          </a:prstGeom>
        </p:spPr>
        <p:txBody>
          <a:bodyPr/>
          <a:lstStyle>
            <a:lvl1pPr>
              <a:defRPr spc="-74" sz="3200" u="sng"/>
            </a:lvl1pPr>
          </a:lstStyle>
          <a:p>
            <a:pPr/>
            <a:r>
              <a:t>Application of Motion Code (2/3)</a:t>
            </a:r>
          </a:p>
        </p:txBody>
      </p:sp>
      <p:sp>
        <p:nvSpPr>
          <p:cNvPr id="517" name="Content Placeholder 2"/>
          <p:cNvSpPr txBox="1"/>
          <p:nvPr>
            <p:ph type="body" idx="1"/>
          </p:nvPr>
        </p:nvSpPr>
        <p:spPr>
          <a:xfrm>
            <a:off x="174032" y="807628"/>
            <a:ext cx="8697454" cy="3613488"/>
          </a:xfrm>
          <a:prstGeom prst="rect">
            <a:avLst/>
          </a:prstGeom>
        </p:spPr>
        <p:txBody>
          <a:bodyPr/>
          <a:lstStyle/>
          <a:p>
            <a:pPr marL="60959" indent="-60959">
              <a:defRPr i="1" sz="1500" u="sng"/>
            </a:pPr>
            <a:r>
              <a:t>Motion code can handle timeseries data with different/missing timestamps due to its ability to learn the underlying dynamics using important timestamps.</a:t>
            </a:r>
          </a:p>
          <a:p>
            <a:pPr marL="71119" indent="-71119">
              <a:defRPr b="1" sz="1200"/>
            </a:pPr>
            <a:r>
              <a:rPr sz="1400"/>
              <a:t>For Parkinson’s dataset </a:t>
            </a:r>
            <a:r>
              <a:rPr b="0" sz="1400"/>
              <a:t>(PD), Motion Code efficiently handles out-of-sync timestamps and missing values</a:t>
            </a:r>
            <a:r>
              <a:rPr b="0"/>
              <a:t>.</a:t>
            </a:r>
            <a:endParaRPr b="0"/>
          </a:p>
          <a:p>
            <a:pPr marL="60959" indent="-60959">
              <a:defRPr sz="1300"/>
            </a:pPr>
            <a:r>
              <a:t>PD time series of wearable sensors vary in length from 200 to 1660 points. Traditional techniques interpolate data, which causes distortion. Motion code circumvents it, thereby preserving data integrity.</a:t>
            </a:r>
          </a:p>
        </p:txBody>
      </p:sp>
      <p:pic>
        <p:nvPicPr>
          <p:cNvPr id="518" name="Picture 4" descr="Picture 4"/>
          <p:cNvPicPr>
            <a:picLocks noChangeAspect="1"/>
          </p:cNvPicPr>
          <p:nvPr/>
        </p:nvPicPr>
        <p:blipFill>
          <a:blip r:embed="rId2">
            <a:extLst/>
          </a:blip>
          <a:stretch>
            <a:fillRect/>
          </a:stretch>
        </p:blipFill>
        <p:spPr>
          <a:xfrm>
            <a:off x="491497" y="1985076"/>
            <a:ext cx="3297206" cy="2436040"/>
          </a:xfrm>
          <a:prstGeom prst="rect">
            <a:avLst/>
          </a:prstGeom>
          <a:ln w="12700">
            <a:miter lim="400000"/>
          </a:ln>
        </p:spPr>
      </p:pic>
      <p:pic>
        <p:nvPicPr>
          <p:cNvPr id="519" name="Picture 6" descr="Picture 6"/>
          <p:cNvPicPr>
            <a:picLocks noChangeAspect="1"/>
          </p:cNvPicPr>
          <p:nvPr/>
        </p:nvPicPr>
        <p:blipFill>
          <a:blip r:embed="rId3">
            <a:extLst/>
          </a:blip>
          <a:stretch>
            <a:fillRect/>
          </a:stretch>
        </p:blipFill>
        <p:spPr>
          <a:xfrm>
            <a:off x="4203276" y="2154410"/>
            <a:ext cx="3068012" cy="2266706"/>
          </a:xfrm>
          <a:prstGeom prst="rect">
            <a:avLst/>
          </a:prstGeom>
          <a:ln w="12700">
            <a:miter lim="400000"/>
          </a:ln>
        </p:spPr>
      </p:pic>
      <p:sp>
        <p:nvSpPr>
          <p:cNvPr id="520" name="TextBox 7"/>
          <p:cNvSpPr txBox="1"/>
          <p:nvPr/>
        </p:nvSpPr>
        <p:spPr>
          <a:xfrm>
            <a:off x="1876411" y="4483101"/>
            <a:ext cx="5162809" cy="20565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342900">
              <a:defRPr b="1" sz="1000">
                <a:latin typeface="Calibri"/>
                <a:ea typeface="Calibri"/>
                <a:cs typeface="Calibri"/>
                <a:sym typeface="Calibri"/>
              </a:defRPr>
            </a:pPr>
            <a:r>
              <a:t>Fig2: </a:t>
            </a:r>
            <a:r>
              <a:rPr b="0"/>
              <a:t>Motion Code Handling missing data in PD smartphone accelerometer sensor data</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Title 1"/>
          <p:cNvSpPr txBox="1"/>
          <p:nvPr>
            <p:ph type="title"/>
          </p:nvPr>
        </p:nvSpPr>
        <p:spPr>
          <a:xfrm>
            <a:off x="303177" y="74342"/>
            <a:ext cx="7543801" cy="526729"/>
          </a:xfrm>
          <a:prstGeom prst="rect">
            <a:avLst/>
          </a:prstGeom>
        </p:spPr>
        <p:txBody>
          <a:bodyPr/>
          <a:lstStyle>
            <a:lvl1pPr>
              <a:defRPr spc="-74" sz="3200" u="sng"/>
            </a:lvl1pPr>
          </a:lstStyle>
          <a:p>
            <a:pPr/>
            <a:r>
              <a:t>Application of Motion Code (3/3)</a:t>
            </a:r>
          </a:p>
        </p:txBody>
      </p:sp>
      <p:sp>
        <p:nvSpPr>
          <p:cNvPr id="523" name="Content Placeholder 2"/>
          <p:cNvSpPr txBox="1"/>
          <p:nvPr>
            <p:ph type="body" idx="1"/>
          </p:nvPr>
        </p:nvSpPr>
        <p:spPr>
          <a:xfrm>
            <a:off x="303177" y="627363"/>
            <a:ext cx="7543801" cy="3528243"/>
          </a:xfrm>
          <a:prstGeom prst="rect">
            <a:avLst/>
          </a:prstGeom>
        </p:spPr>
        <p:txBody>
          <a:bodyPr/>
          <a:lstStyle/>
          <a:p>
            <a:pPr>
              <a:defRPr sz="1800"/>
            </a:pPr>
            <a:r>
              <a:rPr b="1"/>
              <a:t>Motion Code </a:t>
            </a:r>
            <a:r>
              <a:t>employs a </a:t>
            </a:r>
            <a:r>
              <a:rPr i="1" u="sng"/>
              <a:t>multi-stochastic process learning approach</a:t>
            </a:r>
            <a:r>
              <a:t> across multiple time series, enabling it to capture relationships and patterns that might be missed by algorithms that </a:t>
            </a:r>
            <a:r>
              <a:rPr i="1" u="sng"/>
              <a:t>analyze individual series in isolation.</a:t>
            </a:r>
          </a:p>
        </p:txBody>
      </p:sp>
      <p:pic>
        <p:nvPicPr>
          <p:cNvPr id="524" name="Picture 5" descr="Picture 5"/>
          <p:cNvPicPr>
            <a:picLocks noChangeAspect="1"/>
          </p:cNvPicPr>
          <p:nvPr/>
        </p:nvPicPr>
        <p:blipFill>
          <a:blip r:embed="rId2">
            <a:extLst/>
          </a:blip>
          <a:stretch>
            <a:fillRect/>
          </a:stretch>
        </p:blipFill>
        <p:spPr>
          <a:xfrm>
            <a:off x="466358" y="2004750"/>
            <a:ext cx="1523899" cy="1134001"/>
          </a:xfrm>
          <a:prstGeom prst="rect">
            <a:avLst/>
          </a:prstGeom>
          <a:ln w="12700">
            <a:miter lim="400000"/>
          </a:ln>
        </p:spPr>
      </p:pic>
      <p:pic>
        <p:nvPicPr>
          <p:cNvPr id="525" name="Picture 18" descr="Picture 18"/>
          <p:cNvPicPr>
            <a:picLocks noChangeAspect="1"/>
          </p:cNvPicPr>
          <p:nvPr/>
        </p:nvPicPr>
        <p:blipFill>
          <a:blip r:embed="rId3">
            <a:extLst/>
          </a:blip>
          <a:stretch>
            <a:fillRect/>
          </a:stretch>
        </p:blipFill>
        <p:spPr>
          <a:xfrm>
            <a:off x="6206045" y="1522439"/>
            <a:ext cx="1505671" cy="1134001"/>
          </a:xfrm>
          <a:prstGeom prst="rect">
            <a:avLst/>
          </a:prstGeom>
          <a:ln w="12700">
            <a:miter lim="400000"/>
          </a:ln>
        </p:spPr>
      </p:pic>
      <p:pic>
        <p:nvPicPr>
          <p:cNvPr id="526" name="Picture 19" descr="Picture 19"/>
          <p:cNvPicPr>
            <a:picLocks noChangeAspect="1"/>
          </p:cNvPicPr>
          <p:nvPr/>
        </p:nvPicPr>
        <p:blipFill>
          <a:blip r:embed="rId4">
            <a:extLst/>
          </a:blip>
          <a:stretch>
            <a:fillRect/>
          </a:stretch>
        </p:blipFill>
        <p:spPr>
          <a:xfrm>
            <a:off x="4525736" y="2248135"/>
            <a:ext cx="1505671" cy="1134001"/>
          </a:xfrm>
          <a:prstGeom prst="rect">
            <a:avLst/>
          </a:prstGeom>
          <a:ln w="12700">
            <a:miter lim="400000"/>
          </a:ln>
        </p:spPr>
      </p:pic>
      <p:pic>
        <p:nvPicPr>
          <p:cNvPr id="527" name="Picture 20" descr="Picture 20"/>
          <p:cNvPicPr>
            <a:picLocks noChangeAspect="1"/>
          </p:cNvPicPr>
          <p:nvPr/>
        </p:nvPicPr>
        <p:blipFill>
          <a:blip r:embed="rId5">
            <a:extLst/>
          </a:blip>
          <a:stretch>
            <a:fillRect/>
          </a:stretch>
        </p:blipFill>
        <p:spPr>
          <a:xfrm>
            <a:off x="3612022" y="3382136"/>
            <a:ext cx="1505671" cy="1134001"/>
          </a:xfrm>
          <a:prstGeom prst="rect">
            <a:avLst/>
          </a:prstGeom>
          <a:ln w="12700">
            <a:miter lim="400000"/>
          </a:ln>
        </p:spPr>
      </p:pic>
      <p:sp>
        <p:nvSpPr>
          <p:cNvPr id="531" name="Connector: Elbow 22"/>
          <p:cNvSpPr/>
          <p:nvPr/>
        </p:nvSpPr>
        <p:spPr>
          <a:xfrm>
            <a:off x="1990089" y="2571750"/>
            <a:ext cx="1621791" cy="1376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792" y="0"/>
                </a:lnTo>
                <a:lnTo>
                  <a:pt x="10792" y="21600"/>
                </a:lnTo>
                <a:lnTo>
                  <a:pt x="21600" y="21600"/>
                </a:lnTo>
              </a:path>
            </a:pathLst>
          </a:custGeom>
          <a:ln w="3175">
            <a:solidFill>
              <a:srgbClr val="E48312"/>
            </a:solidFill>
            <a:tailEnd type="triangle"/>
          </a:ln>
        </p:spPr>
        <p:txBody>
          <a:bodyPr/>
          <a:lstStyle/>
          <a:p>
            <a:pPr/>
          </a:p>
        </p:txBody>
      </p:sp>
      <p:sp>
        <p:nvSpPr>
          <p:cNvPr id="529" name="Straight Arrow Connector 24"/>
          <p:cNvSpPr/>
          <p:nvPr/>
        </p:nvSpPr>
        <p:spPr>
          <a:xfrm>
            <a:off x="1990257" y="2571750"/>
            <a:ext cx="2442367" cy="0"/>
          </a:xfrm>
          <a:prstGeom prst="line">
            <a:avLst/>
          </a:prstGeom>
          <a:ln w="3175">
            <a:solidFill>
              <a:srgbClr val="E48312"/>
            </a:solidFill>
            <a:tailEnd type="triangle"/>
          </a:ln>
        </p:spPr>
        <p:txBody>
          <a:bodyPr lIns="34289" tIns="34289" rIns="34289" bIns="34289"/>
          <a:lstStyle/>
          <a:p>
            <a:pPr defTabSz="342900">
              <a:defRPr sz="1200">
                <a:latin typeface="Calibri"/>
                <a:ea typeface="Calibri"/>
                <a:cs typeface="Calibri"/>
                <a:sym typeface="Calibri"/>
              </a:defRPr>
            </a:pPr>
          </a:p>
        </p:txBody>
      </p:sp>
      <p:sp>
        <p:nvSpPr>
          <p:cNvPr id="532" name="Connector: Elbow 26"/>
          <p:cNvSpPr/>
          <p:nvPr/>
        </p:nvSpPr>
        <p:spPr>
          <a:xfrm>
            <a:off x="1990089" y="2089150"/>
            <a:ext cx="4215131" cy="482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588" y="21600"/>
                </a:lnTo>
                <a:lnTo>
                  <a:pt x="10588" y="0"/>
                </a:lnTo>
                <a:lnTo>
                  <a:pt x="21600" y="0"/>
                </a:lnTo>
              </a:path>
            </a:pathLst>
          </a:custGeom>
          <a:ln w="3175">
            <a:solidFill>
              <a:srgbClr val="E48312"/>
            </a:solidFill>
            <a:tailEnd type="triangle"/>
          </a:ln>
        </p:spPr>
        <p:txBody>
          <a:bodyPr/>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Google Shape;66;p15"/>
          <p:cNvSpPr txBox="1"/>
          <p:nvPr>
            <p:ph type="title"/>
          </p:nvPr>
        </p:nvSpPr>
        <p:spPr>
          <a:xfrm>
            <a:off x="149339" y="-39886"/>
            <a:ext cx="8520601" cy="572701"/>
          </a:xfrm>
          <a:prstGeom prst="rect">
            <a:avLst/>
          </a:prstGeom>
        </p:spPr>
        <p:txBody>
          <a:bodyPr/>
          <a:lstStyle>
            <a:lvl1pPr defTabSz="804672">
              <a:defRPr sz="2200" u="sng">
                <a:latin typeface="Comic Sans MS"/>
                <a:ea typeface="Comic Sans MS"/>
                <a:cs typeface="Comic Sans MS"/>
                <a:sym typeface="Comic Sans MS"/>
              </a:defRPr>
            </a:lvl1pPr>
          </a:lstStyle>
          <a:p>
            <a:pPr/>
            <a:r>
              <a:t>ActionIntel@PD:  A Patient  Inference  and Visualization Tool</a:t>
            </a:r>
          </a:p>
        </p:txBody>
      </p:sp>
      <p:sp>
        <p:nvSpPr>
          <p:cNvPr id="535" name="Switch to  Live Demo…"/>
          <p:cNvSpPr txBox="1"/>
          <p:nvPr/>
        </p:nvSpPr>
        <p:spPr>
          <a:xfrm>
            <a:off x="2698733" y="2459535"/>
            <a:ext cx="3105199" cy="11859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500"/>
            </a:pPr>
            <a:r>
              <a:t>Switch to  Live Demo</a:t>
            </a:r>
          </a:p>
          <a:p>
            <a:pPr>
              <a:defRPr sz="2500"/>
            </a:pPr>
            <a:r>
              <a:rPr u="sng">
                <a:solidFill>
                  <a:schemeClr val="accent5"/>
                </a:solidFill>
                <a:uFill>
                  <a:solidFill>
                    <a:schemeClr val="accent5"/>
                  </a:solidFill>
                </a:uFill>
                <a:hlinkClick r:id="rId2" invalidUrl="" action="" tgtFrame="" tooltip="" history="1" highlightClick="0" endSnd="0"/>
              </a:rPr>
              <a:t>http://127.0.0.1:8050/</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7" name="parkinson_figure-1.pngGoogle Shape;65;p15" descr="parkinson_figure-1.pngGoogle Shape;65;p15"/>
          <p:cNvPicPr>
            <a:picLocks noChangeAspect="1"/>
          </p:cNvPicPr>
          <p:nvPr/>
        </p:nvPicPr>
        <p:blipFill>
          <a:blip r:embed="rId2">
            <a:extLst/>
          </a:blip>
          <a:srcRect l="1730" t="0" r="0" b="0"/>
          <a:stretch>
            <a:fillRect/>
          </a:stretch>
        </p:blipFill>
        <p:spPr>
          <a:xfrm>
            <a:off x="158249" y="542675"/>
            <a:ext cx="8985750" cy="4692087"/>
          </a:xfrm>
          <a:prstGeom prst="rect">
            <a:avLst/>
          </a:prstGeom>
          <a:ln w="12700">
            <a:miter lim="400000"/>
          </a:ln>
        </p:spPr>
      </p:pic>
      <p:sp>
        <p:nvSpPr>
          <p:cNvPr id="538" name="Google Shape;66;p15"/>
          <p:cNvSpPr txBox="1"/>
          <p:nvPr>
            <p:ph type="title"/>
          </p:nvPr>
        </p:nvSpPr>
        <p:spPr>
          <a:xfrm>
            <a:off x="149339" y="-39886"/>
            <a:ext cx="8520601" cy="572701"/>
          </a:xfrm>
          <a:prstGeom prst="rect">
            <a:avLst/>
          </a:prstGeom>
        </p:spPr>
        <p:txBody>
          <a:bodyPr/>
          <a:lstStyle>
            <a:lvl1pPr defTabSz="804672">
              <a:defRPr sz="2200" u="sng">
                <a:latin typeface="Comic Sans MS"/>
                <a:ea typeface="Comic Sans MS"/>
                <a:cs typeface="Comic Sans MS"/>
                <a:sym typeface="Comic Sans MS"/>
              </a:defRPr>
            </a:lvl1pPr>
          </a:lstStyle>
          <a:p>
            <a:pPr/>
            <a:r>
              <a:t>ActionIntel:  Inference  and Visualization Tool</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Google Shape;140;p27"/>
          <p:cNvSpPr txBox="1"/>
          <p:nvPr>
            <p:ph type="body" sz="quarter" idx="1"/>
          </p:nvPr>
        </p:nvSpPr>
        <p:spPr>
          <a:xfrm>
            <a:off x="301849" y="3592624"/>
            <a:ext cx="8530502" cy="976201"/>
          </a:xfrm>
          <a:prstGeom prst="rect">
            <a:avLst/>
          </a:prstGeom>
        </p:spPr>
        <p:txBody>
          <a:bodyPr/>
          <a:lstStyle>
            <a:lvl1pPr marL="0" indent="0">
              <a:spcBef>
                <a:spcPts val="1200"/>
              </a:spcBef>
              <a:buSzTx/>
              <a:buNone/>
              <a:defRPr>
                <a:solidFill>
                  <a:srgbClr val="FF0000"/>
                </a:solidFill>
              </a:defRPr>
            </a:lvl1pPr>
          </a:lstStyle>
          <a:p>
            <a:pPr/>
            <a:r>
              <a:t>Ability to choose specific patient</a:t>
            </a:r>
          </a:p>
        </p:txBody>
      </p:sp>
      <p:pic>
        <p:nvPicPr>
          <p:cNvPr id="541" name="Google Shape;141;p27" descr="Google Shape;141;p27"/>
          <p:cNvPicPr>
            <a:picLocks noChangeAspect="1"/>
          </p:cNvPicPr>
          <p:nvPr/>
        </p:nvPicPr>
        <p:blipFill>
          <a:blip r:embed="rId2">
            <a:extLst/>
          </a:blip>
          <a:stretch>
            <a:fillRect/>
          </a:stretch>
        </p:blipFill>
        <p:spPr>
          <a:xfrm>
            <a:off x="0" y="88249"/>
            <a:ext cx="9328450" cy="3446052"/>
          </a:xfrm>
          <a:prstGeom prst="rect">
            <a:avLst/>
          </a:prstGeom>
          <a:ln w="12700">
            <a:miter lim="400000"/>
          </a:ln>
        </p:spPr>
      </p:pic>
      <p:sp>
        <p:nvSpPr>
          <p:cNvPr id="542" name="Google Shape;142;p27"/>
          <p:cNvSpPr/>
          <p:nvPr/>
        </p:nvSpPr>
        <p:spPr>
          <a:xfrm flipH="1">
            <a:off x="470974" y="1487400"/>
            <a:ext cx="1" cy="2251200"/>
          </a:xfrm>
          <a:prstGeom prst="line">
            <a:avLst/>
          </a:prstGeom>
          <a:ln>
            <a:solidFill>
              <a:srgbClr val="FF0000"/>
            </a:solidFill>
          </a:ln>
        </p:spPr>
        <p:txBody>
          <a:bodyPr lIns="0" tIns="0" rIns="0" bIns="0"/>
          <a:lstStyle/>
          <a:p>
            <a:pPr/>
          </a:p>
        </p:txBody>
      </p:sp>
      <p:sp>
        <p:nvSpPr>
          <p:cNvPr id="543" name="Google Shape;143;p27"/>
          <p:cNvSpPr/>
          <p:nvPr/>
        </p:nvSpPr>
        <p:spPr>
          <a:xfrm flipH="1">
            <a:off x="415499" y="1493250"/>
            <a:ext cx="43801" cy="43801"/>
          </a:xfrm>
          <a:prstGeom prst="line">
            <a:avLst/>
          </a:prstGeom>
          <a:ln>
            <a:solidFill>
              <a:srgbClr val="FF0000"/>
            </a:solidFill>
          </a:ln>
        </p:spPr>
        <p:txBody>
          <a:bodyPr lIns="0" tIns="0" rIns="0" bIns="0"/>
          <a:lstStyle/>
          <a:p>
            <a:pPr/>
          </a:p>
        </p:txBody>
      </p:sp>
      <p:sp>
        <p:nvSpPr>
          <p:cNvPr id="544" name="Google Shape;144;p27"/>
          <p:cNvSpPr/>
          <p:nvPr/>
        </p:nvSpPr>
        <p:spPr>
          <a:xfrm>
            <a:off x="471175" y="1487650"/>
            <a:ext cx="43501" cy="43501"/>
          </a:xfrm>
          <a:prstGeom prst="line">
            <a:avLst/>
          </a:prstGeom>
          <a:ln>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Google Shape;149;p28"/>
          <p:cNvSpPr txBox="1"/>
          <p:nvPr>
            <p:ph type="title"/>
          </p:nvPr>
        </p:nvSpPr>
        <p:spPr>
          <a:xfrm>
            <a:off x="311699" y="445025"/>
            <a:ext cx="8520602" cy="572701"/>
          </a:xfrm>
          <a:prstGeom prst="rect">
            <a:avLst/>
          </a:prstGeom>
        </p:spPr>
        <p:txBody>
          <a:bodyPr/>
          <a:lstStyle/>
          <a:p>
            <a:pPr>
              <a:defRPr sz="2500"/>
            </a:pPr>
          </a:p>
        </p:txBody>
      </p:sp>
      <p:sp>
        <p:nvSpPr>
          <p:cNvPr id="547" name="Google Shape;150;p28"/>
          <p:cNvSpPr txBox="1"/>
          <p:nvPr>
            <p:ph type="body" sz="half" idx="1"/>
          </p:nvPr>
        </p:nvSpPr>
        <p:spPr>
          <a:xfrm>
            <a:off x="311699" y="3296975"/>
            <a:ext cx="8520602" cy="1739401"/>
          </a:xfrm>
          <a:prstGeom prst="rect">
            <a:avLst/>
          </a:prstGeom>
        </p:spPr>
        <p:txBody>
          <a:bodyPr/>
          <a:lstStyle/>
          <a:p>
            <a:pPr marL="0" indent="0">
              <a:buSzTx/>
              <a:buNone/>
              <a:defRPr sz="1500">
                <a:solidFill>
                  <a:srgbClr val="FF0000"/>
                </a:solidFill>
              </a:defRPr>
            </a:pPr>
            <a:r>
              <a:t>See how patient does on different standardized motor assessments</a:t>
            </a:r>
          </a:p>
          <a:p>
            <a:pPr indent="-325754">
              <a:spcBef>
                <a:spcPts val="1200"/>
              </a:spcBef>
              <a:buClr>
                <a:srgbClr val="FF0000"/>
              </a:buClr>
              <a:buSzPct val="100000"/>
              <a:buFontTx/>
              <a:buAutoNum type="arabicPeriod" startAt="1"/>
              <a:defRPr sz="1500">
                <a:solidFill>
                  <a:srgbClr val="FF0000"/>
                </a:solidFill>
              </a:defRPr>
            </a:pPr>
            <a:r>
              <a:t>Gait/Walking Test: How a person walks</a:t>
            </a:r>
          </a:p>
          <a:p>
            <a:pPr indent="-325754">
              <a:buClr>
                <a:srgbClr val="FF0000"/>
              </a:buClr>
              <a:buSzPct val="100000"/>
              <a:buFontTx/>
              <a:buAutoNum type="arabicPeriod" startAt="1"/>
              <a:defRPr sz="1500">
                <a:solidFill>
                  <a:srgbClr val="FF0000"/>
                </a:solidFill>
              </a:defRPr>
            </a:pPr>
            <a:r>
              <a:t>Tug Test: Time it takes a person to perform a sequence of actions</a:t>
            </a:r>
          </a:p>
          <a:p>
            <a:pPr indent="-325754">
              <a:buClr>
                <a:srgbClr val="FF0000"/>
              </a:buClr>
              <a:buSzPct val="100000"/>
              <a:buFontTx/>
              <a:buAutoNum type="arabicPeriod" startAt="1"/>
              <a:defRPr sz="1500">
                <a:solidFill>
                  <a:srgbClr val="FF0000"/>
                </a:solidFill>
              </a:defRPr>
            </a:pPr>
            <a:r>
              <a:t>Postural Sway/Balance: Measures person’s ability to maintain balance while standing still</a:t>
            </a:r>
          </a:p>
          <a:p>
            <a:pPr indent="-325754">
              <a:buClr>
                <a:srgbClr val="FF0000"/>
              </a:buClr>
              <a:buSzPct val="100000"/>
              <a:buFontTx/>
              <a:buAutoNum type="arabicPeriod" startAt="1"/>
              <a:defRPr sz="1500">
                <a:solidFill>
                  <a:srgbClr val="FF0000"/>
                </a:solidFill>
              </a:defRPr>
            </a:pPr>
            <a:r>
              <a:t>Free Motion: Visualization movement patterns that don't’ fit into a standardized test</a:t>
            </a:r>
          </a:p>
        </p:txBody>
      </p:sp>
      <p:pic>
        <p:nvPicPr>
          <p:cNvPr id="548" name="Google Shape;151;p28" descr="Google Shape;151;p28"/>
          <p:cNvPicPr>
            <a:picLocks noChangeAspect="1"/>
          </p:cNvPicPr>
          <p:nvPr/>
        </p:nvPicPr>
        <p:blipFill>
          <a:blip r:embed="rId2">
            <a:extLst/>
          </a:blip>
          <a:stretch>
            <a:fillRect/>
          </a:stretch>
        </p:blipFill>
        <p:spPr>
          <a:xfrm>
            <a:off x="0" y="36416"/>
            <a:ext cx="9143998" cy="3381018"/>
          </a:xfrm>
          <a:prstGeom prst="rect">
            <a:avLst/>
          </a:prstGeom>
          <a:ln w="12700">
            <a:miter lim="400000"/>
          </a:ln>
        </p:spPr>
      </p:pic>
      <p:sp>
        <p:nvSpPr>
          <p:cNvPr id="549" name="Google Shape;152;p28"/>
          <p:cNvSpPr/>
          <p:nvPr/>
        </p:nvSpPr>
        <p:spPr>
          <a:xfrm flipH="1">
            <a:off x="966899" y="1118625"/>
            <a:ext cx="281702" cy="2286001"/>
          </a:xfrm>
          <a:prstGeom prst="line">
            <a:avLst/>
          </a:prstGeom>
          <a:ln>
            <a:solidFill>
              <a:srgbClr val="FF0000"/>
            </a:solidFill>
          </a:ln>
        </p:spPr>
        <p:txBody>
          <a:bodyPr lIns="0" tIns="0" rIns="0" bIns="0"/>
          <a:lstStyle/>
          <a:p>
            <a:pPr/>
          </a:p>
        </p:txBody>
      </p:sp>
      <p:sp>
        <p:nvSpPr>
          <p:cNvPr id="550" name="Google Shape;153;p28"/>
          <p:cNvSpPr/>
          <p:nvPr/>
        </p:nvSpPr>
        <p:spPr>
          <a:xfrm flipH="1">
            <a:off x="1184449" y="1121024"/>
            <a:ext cx="63901" cy="55200"/>
          </a:xfrm>
          <a:prstGeom prst="line">
            <a:avLst/>
          </a:prstGeom>
          <a:ln>
            <a:solidFill>
              <a:srgbClr val="FF0000"/>
            </a:solidFill>
          </a:ln>
        </p:spPr>
        <p:txBody>
          <a:bodyPr lIns="0" tIns="0" rIns="0" bIns="0"/>
          <a:lstStyle/>
          <a:p>
            <a:pPr/>
          </a:p>
        </p:txBody>
      </p:sp>
      <p:sp>
        <p:nvSpPr>
          <p:cNvPr id="551" name="Google Shape;154;p28"/>
          <p:cNvSpPr/>
          <p:nvPr/>
        </p:nvSpPr>
        <p:spPr>
          <a:xfrm>
            <a:off x="1249799" y="1125374"/>
            <a:ext cx="43501" cy="74101"/>
          </a:xfrm>
          <a:prstGeom prst="line">
            <a:avLst/>
          </a:prstGeom>
          <a:ln>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Google Shape;159;p29"/>
          <p:cNvSpPr txBox="1"/>
          <p:nvPr>
            <p:ph type="title"/>
          </p:nvPr>
        </p:nvSpPr>
        <p:spPr>
          <a:xfrm>
            <a:off x="311699" y="445025"/>
            <a:ext cx="8520602" cy="572701"/>
          </a:xfrm>
          <a:prstGeom prst="rect">
            <a:avLst/>
          </a:prstGeom>
        </p:spPr>
        <p:txBody>
          <a:bodyPr/>
          <a:lstStyle/>
          <a:p>
            <a:pPr>
              <a:defRPr sz="2500"/>
            </a:pPr>
          </a:p>
        </p:txBody>
      </p:sp>
      <p:sp>
        <p:nvSpPr>
          <p:cNvPr id="554" name="Google Shape;160;p29"/>
          <p:cNvSpPr txBox="1"/>
          <p:nvPr>
            <p:ph type="body" sz="quarter" idx="1"/>
          </p:nvPr>
        </p:nvSpPr>
        <p:spPr>
          <a:xfrm>
            <a:off x="311699" y="3671499"/>
            <a:ext cx="8520602" cy="897301"/>
          </a:xfrm>
          <a:prstGeom prst="rect">
            <a:avLst/>
          </a:prstGeom>
        </p:spPr>
        <p:txBody>
          <a:bodyPr/>
          <a:lstStyle>
            <a:lvl1pPr marL="0" indent="0">
              <a:spcBef>
                <a:spcPts val="1200"/>
              </a:spcBef>
              <a:buSzTx/>
              <a:buNone/>
              <a:defRPr>
                <a:solidFill>
                  <a:srgbClr val="FF0000"/>
                </a:solidFill>
              </a:defRPr>
            </a:lvl1pPr>
          </a:lstStyle>
          <a:p>
            <a:pPr/>
            <a:r>
              <a:t>Control animation speed</a:t>
            </a:r>
          </a:p>
        </p:txBody>
      </p:sp>
      <p:pic>
        <p:nvPicPr>
          <p:cNvPr id="555" name="Google Shape;161;p29" descr="Google Shape;161;p29"/>
          <p:cNvPicPr>
            <a:picLocks noChangeAspect="1"/>
          </p:cNvPicPr>
          <p:nvPr/>
        </p:nvPicPr>
        <p:blipFill>
          <a:blip r:embed="rId2">
            <a:extLst/>
          </a:blip>
          <a:stretch>
            <a:fillRect/>
          </a:stretch>
        </p:blipFill>
        <p:spPr>
          <a:xfrm>
            <a:off x="0" y="6"/>
            <a:ext cx="9143998" cy="3437037"/>
          </a:xfrm>
          <a:prstGeom prst="rect">
            <a:avLst/>
          </a:prstGeom>
          <a:ln w="12700">
            <a:miter lim="400000"/>
          </a:ln>
        </p:spPr>
      </p:pic>
      <p:sp>
        <p:nvSpPr>
          <p:cNvPr id="556" name="Google Shape;162;p29"/>
          <p:cNvSpPr/>
          <p:nvPr/>
        </p:nvSpPr>
        <p:spPr>
          <a:xfrm flipV="1">
            <a:off x="1814025" y="482225"/>
            <a:ext cx="781200" cy="3285600"/>
          </a:xfrm>
          <a:prstGeom prst="line">
            <a:avLst/>
          </a:prstGeom>
          <a:ln>
            <a:solidFill>
              <a:srgbClr val="FF0000"/>
            </a:solidFill>
          </a:ln>
        </p:spPr>
        <p:txBody>
          <a:bodyPr lIns="0" tIns="0" rIns="0" bIns="0"/>
          <a:lstStyle/>
          <a:p>
            <a:pPr/>
          </a:p>
        </p:txBody>
      </p:sp>
      <p:sp>
        <p:nvSpPr>
          <p:cNvPr id="557" name="Google Shape;163;p29"/>
          <p:cNvSpPr/>
          <p:nvPr/>
        </p:nvSpPr>
        <p:spPr>
          <a:xfrm flipH="1">
            <a:off x="2487875" y="491750"/>
            <a:ext cx="109501" cy="72001"/>
          </a:xfrm>
          <a:prstGeom prst="line">
            <a:avLst/>
          </a:prstGeom>
          <a:ln>
            <a:solidFill>
              <a:srgbClr val="FF0000"/>
            </a:solidFill>
          </a:ln>
        </p:spPr>
        <p:txBody>
          <a:bodyPr lIns="0" tIns="0" rIns="0" bIns="0"/>
          <a:lstStyle/>
          <a:p>
            <a:pPr/>
          </a:p>
        </p:txBody>
      </p:sp>
      <p:sp>
        <p:nvSpPr>
          <p:cNvPr id="558" name="Google Shape;164;p29"/>
          <p:cNvSpPr/>
          <p:nvPr/>
        </p:nvSpPr>
        <p:spPr>
          <a:xfrm>
            <a:off x="2592049" y="497074"/>
            <a:ext cx="58801" cy="82801"/>
          </a:xfrm>
          <a:prstGeom prst="line">
            <a:avLst/>
          </a:prstGeom>
          <a:ln>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Google Shape;169;p30"/>
          <p:cNvSpPr txBox="1"/>
          <p:nvPr>
            <p:ph type="title"/>
          </p:nvPr>
        </p:nvSpPr>
        <p:spPr>
          <a:xfrm>
            <a:off x="311699" y="445025"/>
            <a:ext cx="8520602" cy="572701"/>
          </a:xfrm>
          <a:prstGeom prst="rect">
            <a:avLst/>
          </a:prstGeom>
        </p:spPr>
        <p:txBody>
          <a:bodyPr/>
          <a:lstStyle/>
          <a:p>
            <a:pPr>
              <a:defRPr sz="2500"/>
            </a:pPr>
          </a:p>
        </p:txBody>
      </p:sp>
      <p:sp>
        <p:nvSpPr>
          <p:cNvPr id="561" name="Google Shape;170;p30"/>
          <p:cNvSpPr txBox="1"/>
          <p:nvPr>
            <p:ph type="body" sz="half" idx="1"/>
          </p:nvPr>
        </p:nvSpPr>
        <p:spPr>
          <a:xfrm>
            <a:off x="311699" y="3319100"/>
            <a:ext cx="8520602" cy="1738800"/>
          </a:xfrm>
          <a:prstGeom prst="rect">
            <a:avLst/>
          </a:prstGeom>
        </p:spPr>
        <p:txBody>
          <a:bodyPr/>
          <a:lstStyle/>
          <a:p>
            <a:pPr marL="0" indent="0">
              <a:lnSpc>
                <a:spcPct val="103500"/>
              </a:lnSpc>
              <a:buSzTx/>
              <a:buNone/>
              <a:defRPr sz="1300">
                <a:solidFill>
                  <a:srgbClr val="FF0000"/>
                </a:solidFill>
              </a:defRPr>
            </a:pPr>
            <a:r>
              <a:t>Choose different measurements on x-axis</a:t>
            </a:r>
          </a:p>
          <a:p>
            <a:pPr indent="-317181">
              <a:lnSpc>
                <a:spcPct val="103500"/>
              </a:lnSpc>
              <a:spcBef>
                <a:spcPts val="1200"/>
              </a:spcBef>
              <a:buClr>
                <a:srgbClr val="FF0000"/>
              </a:buClr>
              <a:buSzPct val="100000"/>
              <a:buFontTx/>
              <a:buAutoNum type="arabicPeriod" startAt="1"/>
              <a:defRPr sz="1300">
                <a:solidFill>
                  <a:srgbClr val="FF0000"/>
                </a:solidFill>
              </a:defRPr>
            </a:pPr>
            <a:r>
              <a:t>UPDRS-III Motor Score: Standard clinical score to rate severity of patient’s motor symptoms</a:t>
            </a:r>
          </a:p>
          <a:p>
            <a:pPr indent="-317181">
              <a:lnSpc>
                <a:spcPct val="103500"/>
              </a:lnSpc>
              <a:buClr>
                <a:srgbClr val="FF0000"/>
              </a:buClr>
              <a:buSzPct val="100000"/>
              <a:buFontTx/>
              <a:buAutoNum type="arabicPeriod" startAt="1"/>
              <a:defRPr sz="1300">
                <a:solidFill>
                  <a:srgbClr val="FF0000"/>
                </a:solidFill>
              </a:defRPr>
            </a:pPr>
            <a:r>
              <a:t>Objective Motor Impairment: Score calculated from sensor data of overall motor function</a:t>
            </a:r>
          </a:p>
          <a:p>
            <a:pPr indent="-317181">
              <a:lnSpc>
                <a:spcPct val="103500"/>
              </a:lnSpc>
              <a:buClr>
                <a:srgbClr val="FF0000"/>
              </a:buClr>
              <a:buSzPct val="100000"/>
              <a:buFontTx/>
              <a:buAutoNum type="arabicPeriod" startAt="1"/>
              <a:defRPr sz="1300">
                <a:solidFill>
                  <a:srgbClr val="FF0000"/>
                </a:solidFill>
              </a:defRPr>
            </a:pPr>
            <a:r>
              <a:t>Gait Speed (m/s): Patient’s walking speed</a:t>
            </a:r>
          </a:p>
          <a:p>
            <a:pPr indent="-317181">
              <a:lnSpc>
                <a:spcPct val="103500"/>
              </a:lnSpc>
              <a:buClr>
                <a:srgbClr val="FF0000"/>
              </a:buClr>
              <a:buSzPct val="100000"/>
              <a:buFontTx/>
              <a:buAutoNum type="arabicPeriod" startAt="1"/>
              <a:defRPr sz="1300">
                <a:solidFill>
                  <a:srgbClr val="FF0000"/>
                </a:solidFill>
              </a:defRPr>
            </a:pPr>
            <a:r>
              <a:t>Arm Swing Asymmetry: Difference in swing between left and right arm during walking</a:t>
            </a:r>
          </a:p>
          <a:p>
            <a:pPr indent="-317181">
              <a:lnSpc>
                <a:spcPct val="103500"/>
              </a:lnSpc>
              <a:buClr>
                <a:srgbClr val="FF0000"/>
              </a:buClr>
              <a:buSzPct val="100000"/>
              <a:buFontTx/>
              <a:buAutoNum type="arabicPeriod" startAt="1"/>
              <a:defRPr sz="1300">
                <a:solidFill>
                  <a:srgbClr val="FF0000"/>
                </a:solidFill>
              </a:defRPr>
            </a:pPr>
            <a:r>
              <a:t>Digital Sensor Response (Mean): Patient’s average performance across all fine-motor tasks </a:t>
            </a:r>
          </a:p>
        </p:txBody>
      </p:sp>
      <p:pic>
        <p:nvPicPr>
          <p:cNvPr id="562" name="Google Shape;171;p30" descr="Google Shape;171;p30"/>
          <p:cNvPicPr>
            <a:picLocks noChangeAspect="1"/>
          </p:cNvPicPr>
          <p:nvPr/>
        </p:nvPicPr>
        <p:blipFill>
          <a:blip r:embed="rId2">
            <a:extLst/>
          </a:blip>
          <a:stretch>
            <a:fillRect/>
          </a:stretch>
        </p:blipFill>
        <p:spPr>
          <a:xfrm>
            <a:off x="0" y="34967"/>
            <a:ext cx="9144000" cy="3410467"/>
          </a:xfrm>
          <a:prstGeom prst="rect">
            <a:avLst/>
          </a:prstGeom>
          <a:ln w="12700">
            <a:miter lim="400000"/>
          </a:ln>
        </p:spPr>
      </p:pic>
      <p:sp>
        <p:nvSpPr>
          <p:cNvPr id="563" name="Google Shape;172;p30"/>
          <p:cNvSpPr/>
          <p:nvPr/>
        </p:nvSpPr>
        <p:spPr>
          <a:xfrm flipV="1">
            <a:off x="3513325" y="1285574"/>
            <a:ext cx="7501" cy="2131801"/>
          </a:xfrm>
          <a:prstGeom prst="line">
            <a:avLst/>
          </a:prstGeom>
          <a:ln>
            <a:solidFill>
              <a:srgbClr val="FF0000"/>
            </a:solidFill>
          </a:ln>
        </p:spPr>
        <p:txBody>
          <a:bodyPr lIns="0" tIns="0" rIns="0" bIns="0"/>
          <a:lstStyle/>
          <a:p>
            <a:pPr/>
          </a:p>
        </p:txBody>
      </p:sp>
      <p:sp>
        <p:nvSpPr>
          <p:cNvPr id="564" name="Google Shape;173;p30"/>
          <p:cNvSpPr/>
          <p:nvPr/>
        </p:nvSpPr>
        <p:spPr>
          <a:xfrm flipH="1">
            <a:off x="3473575" y="1291324"/>
            <a:ext cx="46501" cy="46501"/>
          </a:xfrm>
          <a:prstGeom prst="line">
            <a:avLst/>
          </a:prstGeom>
          <a:ln>
            <a:solidFill>
              <a:srgbClr val="FF0000"/>
            </a:solidFill>
          </a:ln>
        </p:spPr>
        <p:txBody>
          <a:bodyPr lIns="0" tIns="0" rIns="0" bIns="0"/>
          <a:lstStyle/>
          <a:p>
            <a:pPr/>
          </a:p>
        </p:txBody>
      </p:sp>
      <p:sp>
        <p:nvSpPr>
          <p:cNvPr id="565" name="Google Shape;174;p30"/>
          <p:cNvSpPr/>
          <p:nvPr/>
        </p:nvSpPr>
        <p:spPr>
          <a:xfrm>
            <a:off x="3525375" y="1292649"/>
            <a:ext cx="35101" cy="35101"/>
          </a:xfrm>
          <a:prstGeom prst="line">
            <a:avLst/>
          </a:prstGeom>
          <a:ln>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Google Shape;179;p31"/>
          <p:cNvSpPr txBox="1"/>
          <p:nvPr>
            <p:ph type="title"/>
          </p:nvPr>
        </p:nvSpPr>
        <p:spPr>
          <a:xfrm>
            <a:off x="311699" y="445025"/>
            <a:ext cx="8520602" cy="572701"/>
          </a:xfrm>
          <a:prstGeom prst="rect">
            <a:avLst/>
          </a:prstGeom>
        </p:spPr>
        <p:txBody>
          <a:bodyPr/>
          <a:lstStyle/>
          <a:p>
            <a:pPr>
              <a:defRPr sz="2500"/>
            </a:pPr>
          </a:p>
        </p:txBody>
      </p:sp>
      <p:sp>
        <p:nvSpPr>
          <p:cNvPr id="568" name="Google Shape;180;p31"/>
          <p:cNvSpPr txBox="1"/>
          <p:nvPr>
            <p:ph type="body" sz="half" idx="1"/>
          </p:nvPr>
        </p:nvSpPr>
        <p:spPr>
          <a:xfrm>
            <a:off x="311699" y="3319100"/>
            <a:ext cx="8520602" cy="1738800"/>
          </a:xfrm>
          <a:prstGeom prst="rect">
            <a:avLst/>
          </a:prstGeom>
        </p:spPr>
        <p:txBody>
          <a:bodyPr/>
          <a:lstStyle/>
          <a:p>
            <a:pPr marL="0" indent="0">
              <a:lnSpc>
                <a:spcPct val="103500"/>
              </a:lnSpc>
              <a:buSzTx/>
              <a:buNone/>
              <a:defRPr sz="1200">
                <a:solidFill>
                  <a:srgbClr val="FF0000"/>
                </a:solidFill>
              </a:defRPr>
            </a:pPr>
            <a:r>
              <a:t>Choose different measurements on y-axis</a:t>
            </a:r>
          </a:p>
          <a:p>
            <a:pPr indent="-308609">
              <a:lnSpc>
                <a:spcPct val="103500"/>
              </a:lnSpc>
              <a:spcBef>
                <a:spcPts val="1200"/>
              </a:spcBef>
              <a:buClr>
                <a:srgbClr val="FF0000"/>
              </a:buClr>
              <a:buSzPct val="100000"/>
              <a:buFontTx/>
              <a:buAutoNum type="arabicPeriod" startAt="1"/>
              <a:defRPr sz="1200">
                <a:solidFill>
                  <a:srgbClr val="FF0000"/>
                </a:solidFill>
              </a:defRPr>
            </a:pPr>
            <a:r>
              <a:t>Movement Quality Index: Score to represent smoothness, control, and efficiency of patient’s movements</a:t>
            </a:r>
          </a:p>
          <a:p>
            <a:pPr indent="-308609">
              <a:lnSpc>
                <a:spcPct val="103500"/>
              </a:lnSpc>
              <a:buClr>
                <a:srgbClr val="FF0000"/>
              </a:buClr>
              <a:buSzPct val="100000"/>
              <a:buFontTx/>
              <a:buAutoNum type="arabicPeriod" startAt="1"/>
              <a:defRPr sz="1200">
                <a:solidFill>
                  <a:srgbClr val="FF0000"/>
                </a:solidFill>
              </a:defRPr>
            </a:pPr>
            <a:r>
              <a:t>Objective Motor Impairment: Score calculated from sensor data of overall motor function</a:t>
            </a:r>
          </a:p>
          <a:p>
            <a:pPr indent="-308609">
              <a:lnSpc>
                <a:spcPct val="103500"/>
              </a:lnSpc>
              <a:buClr>
                <a:srgbClr val="FF0000"/>
              </a:buClr>
              <a:buSzPct val="100000"/>
              <a:buFontTx/>
              <a:buAutoNum type="arabicPeriod" startAt="1"/>
              <a:defRPr sz="1200">
                <a:solidFill>
                  <a:srgbClr val="FF0000"/>
                </a:solidFill>
              </a:defRPr>
            </a:pPr>
            <a:r>
              <a:t>Gait Speed (m/s): Patient’s walking speed</a:t>
            </a:r>
          </a:p>
          <a:p>
            <a:pPr indent="-308609">
              <a:lnSpc>
                <a:spcPct val="103500"/>
              </a:lnSpc>
              <a:buClr>
                <a:srgbClr val="FF0000"/>
              </a:buClr>
              <a:buSzPct val="100000"/>
              <a:buFontTx/>
              <a:buAutoNum type="arabicPeriod" startAt="1"/>
              <a:defRPr sz="1200">
                <a:solidFill>
                  <a:srgbClr val="FF0000"/>
                </a:solidFill>
              </a:defRPr>
            </a:pPr>
            <a:r>
              <a:t>Bilateral Coordination Score: Score measures how well the left and right sides of body work together during movements</a:t>
            </a:r>
          </a:p>
          <a:p>
            <a:pPr indent="-308609">
              <a:lnSpc>
                <a:spcPct val="103500"/>
              </a:lnSpc>
              <a:buClr>
                <a:srgbClr val="FF0000"/>
              </a:buClr>
              <a:buSzPct val="100000"/>
              <a:buFontTx/>
              <a:buAutoNum type="arabicPeriod" startAt="1"/>
              <a:defRPr sz="1200">
                <a:solidFill>
                  <a:srgbClr val="FF0000"/>
                </a:solidFill>
              </a:defRPr>
            </a:pPr>
            <a:r>
              <a:t>Sensor-Clinical Correlation: Score to evaluate how closely the objective sensor data aligns with UPDRS score</a:t>
            </a:r>
          </a:p>
        </p:txBody>
      </p:sp>
      <p:pic>
        <p:nvPicPr>
          <p:cNvPr id="569" name="Google Shape;181;p31" descr="Google Shape;181;p31"/>
          <p:cNvPicPr>
            <a:picLocks noChangeAspect="1"/>
          </p:cNvPicPr>
          <p:nvPr/>
        </p:nvPicPr>
        <p:blipFill>
          <a:blip r:embed="rId2">
            <a:extLst/>
          </a:blip>
          <a:stretch>
            <a:fillRect/>
          </a:stretch>
        </p:blipFill>
        <p:spPr>
          <a:xfrm>
            <a:off x="0" y="53375"/>
            <a:ext cx="9075274" cy="3393450"/>
          </a:xfrm>
          <a:prstGeom prst="rect">
            <a:avLst/>
          </a:prstGeom>
          <a:ln w="12700">
            <a:miter lim="400000"/>
          </a:ln>
        </p:spPr>
      </p:pic>
      <p:sp>
        <p:nvSpPr>
          <p:cNvPr id="570" name="Google Shape;182;p31"/>
          <p:cNvSpPr/>
          <p:nvPr/>
        </p:nvSpPr>
        <p:spPr>
          <a:xfrm flipH="1">
            <a:off x="3761049" y="1408425"/>
            <a:ext cx="854101" cy="2010900"/>
          </a:xfrm>
          <a:prstGeom prst="line">
            <a:avLst/>
          </a:prstGeom>
          <a:ln>
            <a:solidFill>
              <a:srgbClr val="FF0000"/>
            </a:solidFill>
          </a:ln>
        </p:spPr>
        <p:txBody>
          <a:bodyPr lIns="0" tIns="0" rIns="0" bIns="0"/>
          <a:lstStyle/>
          <a:p>
            <a:pPr/>
          </a:p>
        </p:txBody>
      </p:sp>
      <p:sp>
        <p:nvSpPr>
          <p:cNvPr id="571" name="Google Shape;183;p31"/>
          <p:cNvSpPr/>
          <p:nvPr/>
        </p:nvSpPr>
        <p:spPr>
          <a:xfrm>
            <a:off x="4616374" y="1411225"/>
            <a:ext cx="15901" cy="75601"/>
          </a:xfrm>
          <a:prstGeom prst="line">
            <a:avLst/>
          </a:prstGeom>
          <a:ln>
            <a:solidFill>
              <a:srgbClr val="FF0000"/>
            </a:solidFill>
          </a:ln>
        </p:spPr>
        <p:txBody>
          <a:bodyPr lIns="0" tIns="0" rIns="0" bIns="0"/>
          <a:lstStyle/>
          <a:p>
            <a:pPr/>
          </a:p>
        </p:txBody>
      </p:sp>
      <p:sp>
        <p:nvSpPr>
          <p:cNvPr id="572" name="Google Shape;184;p31"/>
          <p:cNvSpPr/>
          <p:nvPr/>
        </p:nvSpPr>
        <p:spPr>
          <a:xfrm flipH="1">
            <a:off x="4546049" y="1413875"/>
            <a:ext cx="59701" cy="31801"/>
          </a:xfrm>
          <a:prstGeom prst="line">
            <a:avLst/>
          </a:prstGeom>
          <a:ln>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Google Shape;189;p32"/>
          <p:cNvSpPr txBox="1"/>
          <p:nvPr>
            <p:ph type="title"/>
          </p:nvPr>
        </p:nvSpPr>
        <p:spPr>
          <a:xfrm>
            <a:off x="311699" y="445025"/>
            <a:ext cx="8520602" cy="572701"/>
          </a:xfrm>
          <a:prstGeom prst="rect">
            <a:avLst/>
          </a:prstGeom>
        </p:spPr>
        <p:txBody>
          <a:bodyPr/>
          <a:lstStyle/>
          <a:p>
            <a:pPr>
              <a:defRPr sz="2500"/>
            </a:pPr>
          </a:p>
        </p:txBody>
      </p:sp>
      <p:sp>
        <p:nvSpPr>
          <p:cNvPr id="575" name="Google Shape;190;p32"/>
          <p:cNvSpPr txBox="1"/>
          <p:nvPr>
            <p:ph type="body" sz="half" idx="1"/>
          </p:nvPr>
        </p:nvSpPr>
        <p:spPr>
          <a:xfrm>
            <a:off x="311699" y="3260475"/>
            <a:ext cx="8520602" cy="1308301"/>
          </a:xfrm>
          <a:prstGeom prst="rect">
            <a:avLst/>
          </a:prstGeom>
        </p:spPr>
        <p:txBody>
          <a:bodyPr/>
          <a:lstStyle/>
          <a:p>
            <a:pPr marL="0" indent="0">
              <a:lnSpc>
                <a:spcPct val="92000"/>
              </a:lnSpc>
              <a:buSzTx/>
              <a:buNone/>
              <a:defRPr>
                <a:solidFill>
                  <a:srgbClr val="FF0000"/>
                </a:solidFill>
              </a:defRPr>
            </a:pPr>
            <a:r>
              <a:t>Measures asymmetry in arm swing</a:t>
            </a:r>
          </a:p>
          <a:p>
            <a:pPr marL="0" indent="0">
              <a:lnSpc>
                <a:spcPct val="92000"/>
              </a:lnSpc>
              <a:spcBef>
                <a:spcPts val="1200"/>
              </a:spcBef>
              <a:buSzTx/>
              <a:buNone/>
              <a:defRPr>
                <a:solidFill>
                  <a:srgbClr val="FF0000"/>
                </a:solidFill>
              </a:defRPr>
            </a:pPr>
            <a:r>
              <a:t>Dashed Line shows perfect symmetry</a:t>
            </a:r>
          </a:p>
        </p:txBody>
      </p:sp>
      <p:pic>
        <p:nvPicPr>
          <p:cNvPr id="576" name="Google Shape;191;p32" descr="Google Shape;191;p32"/>
          <p:cNvPicPr>
            <a:picLocks noChangeAspect="1"/>
          </p:cNvPicPr>
          <p:nvPr/>
        </p:nvPicPr>
        <p:blipFill>
          <a:blip r:embed="rId2">
            <a:extLst/>
          </a:blip>
          <a:stretch>
            <a:fillRect/>
          </a:stretch>
        </p:blipFill>
        <p:spPr>
          <a:xfrm>
            <a:off x="-68200" y="340492"/>
            <a:ext cx="9144001" cy="2802259"/>
          </a:xfrm>
          <a:prstGeom prst="rect">
            <a:avLst/>
          </a:prstGeom>
          <a:ln w="12700">
            <a:miter lim="400000"/>
          </a:ln>
        </p:spPr>
      </p:pic>
      <p:sp>
        <p:nvSpPr>
          <p:cNvPr id="577" name="Google Shape;192;p32"/>
          <p:cNvSpPr/>
          <p:nvPr/>
        </p:nvSpPr>
        <p:spPr>
          <a:xfrm>
            <a:off x="1713575" y="2267349"/>
            <a:ext cx="251701" cy="1094701"/>
          </a:xfrm>
          <a:prstGeom prst="line">
            <a:avLst/>
          </a:prstGeom>
          <a:ln>
            <a:solidFill>
              <a:srgbClr val="FF0000"/>
            </a:solidFill>
          </a:ln>
        </p:spPr>
        <p:txBody>
          <a:bodyPr lIns="0" tIns="0" rIns="0" bIns="0"/>
          <a:lstStyle/>
          <a:p>
            <a:pPr/>
          </a:p>
        </p:txBody>
      </p:sp>
      <p:sp>
        <p:nvSpPr>
          <p:cNvPr id="578" name="Google Shape;193;p32"/>
          <p:cNvSpPr/>
          <p:nvPr/>
        </p:nvSpPr>
        <p:spPr>
          <a:xfrm flipH="1">
            <a:off x="1643975" y="2267349"/>
            <a:ext cx="69601" cy="69601"/>
          </a:xfrm>
          <a:prstGeom prst="line">
            <a:avLst/>
          </a:prstGeom>
          <a:ln>
            <a:solidFill>
              <a:srgbClr val="FF0000"/>
            </a:solidFill>
          </a:ln>
        </p:spPr>
        <p:txBody>
          <a:bodyPr lIns="0" tIns="0" rIns="0" bIns="0"/>
          <a:lstStyle/>
          <a:p>
            <a:pPr/>
          </a:p>
        </p:txBody>
      </p:sp>
      <p:sp>
        <p:nvSpPr>
          <p:cNvPr id="579" name="Google Shape;194;p32"/>
          <p:cNvSpPr/>
          <p:nvPr/>
        </p:nvSpPr>
        <p:spPr>
          <a:xfrm>
            <a:off x="1713574" y="2258350"/>
            <a:ext cx="90601" cy="67801"/>
          </a:xfrm>
          <a:prstGeom prst="line">
            <a:avLst/>
          </a:prstGeom>
          <a:ln>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Core NeuroBiology (what causes PD at the Neuronal Cellular/Circuit level) - 2…"/>
          <p:cNvSpPr txBox="1"/>
          <p:nvPr/>
        </p:nvSpPr>
        <p:spPr>
          <a:xfrm>
            <a:off x="138928" y="-1035"/>
            <a:ext cx="8866144" cy="2529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800" u="sng">
                <a:latin typeface="Comic Sans MS"/>
                <a:ea typeface="Comic Sans MS"/>
                <a:cs typeface="Comic Sans MS"/>
                <a:sym typeface="Comic Sans MS"/>
              </a:defRPr>
            </a:pPr>
            <a:r>
              <a:t>Core NeuroBiology (what causes PD at the Neuronal Cellular/Circuit level) - 2</a:t>
            </a:r>
          </a:p>
          <a:p>
            <a:pPr defTabSz="457200">
              <a:spcBef>
                <a:spcPts val="1200"/>
              </a:spcBef>
              <a:defRPr sz="1200">
                <a:latin typeface="Times Roman"/>
                <a:ea typeface="Times Roman"/>
                <a:cs typeface="Times Roman"/>
                <a:sym typeface="Times Roman"/>
              </a:defRPr>
            </a:pPr>
            <a:r>
              <a:rPr b="1" sz="1300"/>
              <a:t>C. </a:t>
            </a:r>
            <a:r>
              <a:rPr b="1" sz="1600" u="sng"/>
              <a:t>Neuroinflammation (innate + adaptive).</a:t>
            </a:r>
            <a:br>
              <a:rPr sz="1600" u="sng"/>
            </a:br>
            <a:r>
              <a:rPr sz="1400"/>
              <a:t>Aggregated α‑syn </a:t>
            </a:r>
            <a:r>
              <a:rPr i="1" sz="1400"/>
              <a:t>can activate microglia</a:t>
            </a:r>
            <a:r>
              <a:rPr sz="1400"/>
              <a:t>; T‑cells recognizing α‑syn–derived peptides have been detected in PD, suggesting maladaptive immune responses may contribute to progression.</a:t>
            </a:r>
            <a:endParaRPr sz="1400"/>
          </a:p>
          <a:p>
            <a:pPr defTabSz="457200">
              <a:spcBef>
                <a:spcPts val="1200"/>
              </a:spcBef>
              <a:defRPr sz="1200">
                <a:latin typeface="Times Roman"/>
                <a:ea typeface="Times Roman"/>
                <a:cs typeface="Times Roman"/>
                <a:sym typeface="Times Roman"/>
              </a:defRPr>
            </a:pPr>
            <a:r>
              <a:rPr b="1" sz="1300"/>
              <a:t>D. </a:t>
            </a:r>
            <a:r>
              <a:rPr b="1" sz="1600" u="sng"/>
              <a:t>Ion/calcium and oxidative stress vulnerabilities.</a:t>
            </a:r>
            <a:br>
              <a:rPr sz="1600"/>
            </a:br>
            <a:r>
              <a:rPr i="1" sz="1400" u="sng"/>
              <a:t>Nigral dopamine neurons are autonomous pacemakers with high calcium flux and metabolic demand</a:t>
            </a:r>
            <a:r>
              <a:rPr sz="1400"/>
              <a:t>; hypotheses that blocking L‑type channels would slow PD were </a:t>
            </a:r>
            <a:r>
              <a:rPr b="1" sz="1400"/>
              <a:t>not</a:t>
            </a:r>
            <a:r>
              <a:rPr sz="1400"/>
              <a:t> confirmed in a large Phase 3 trial (</a:t>
            </a:r>
            <a:r>
              <a:rPr b="1" sz="1400"/>
              <a:t>isradipine</a:t>
            </a:r>
            <a:r>
              <a:rPr sz="1400"/>
              <a:t>).</a:t>
            </a:r>
            <a:endParaRPr sz="1400"/>
          </a:p>
        </p:txBody>
      </p:sp>
      <p:sp>
        <p:nvSpPr>
          <p:cNvPr id="228" name="Rectangle"/>
          <p:cNvSpPr/>
          <p:nvPr/>
        </p:nvSpPr>
        <p:spPr>
          <a:xfrm>
            <a:off x="127000" y="419847"/>
            <a:ext cx="8890000" cy="1979515"/>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pic>
        <p:nvPicPr>
          <p:cNvPr id="229" name="jcm-13-07243-g003.jpg" descr="jcm-13-07243-g003.jpg"/>
          <p:cNvPicPr>
            <a:picLocks noChangeAspect="1"/>
          </p:cNvPicPr>
          <p:nvPr/>
        </p:nvPicPr>
        <p:blipFill>
          <a:blip r:embed="rId3">
            <a:extLst/>
          </a:blip>
          <a:stretch>
            <a:fillRect/>
          </a:stretch>
        </p:blipFill>
        <p:spPr>
          <a:xfrm>
            <a:off x="5684163" y="2529084"/>
            <a:ext cx="3118623" cy="2409489"/>
          </a:xfrm>
          <a:prstGeom prst="rect">
            <a:avLst/>
          </a:prstGeom>
          <a:ln w="12700">
            <a:miter lim="400000"/>
          </a:ln>
        </p:spPr>
      </p:pic>
      <p:pic>
        <p:nvPicPr>
          <p:cNvPr id="230" name="41577_2022_684_Fig2_HTML.jpeg" descr="41577_2022_684_Fig2_HTML.jpeg"/>
          <p:cNvPicPr>
            <a:picLocks noChangeAspect="1"/>
          </p:cNvPicPr>
          <p:nvPr/>
        </p:nvPicPr>
        <p:blipFill>
          <a:blip r:embed="rId4">
            <a:extLst/>
          </a:blip>
          <a:stretch>
            <a:fillRect/>
          </a:stretch>
        </p:blipFill>
        <p:spPr>
          <a:xfrm>
            <a:off x="1089778" y="2469304"/>
            <a:ext cx="3115822" cy="2529048"/>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Google Shape;199;p33"/>
          <p:cNvSpPr txBox="1"/>
          <p:nvPr>
            <p:ph type="title"/>
          </p:nvPr>
        </p:nvSpPr>
        <p:spPr>
          <a:xfrm>
            <a:off x="311699" y="445025"/>
            <a:ext cx="8520602" cy="572701"/>
          </a:xfrm>
          <a:prstGeom prst="rect">
            <a:avLst/>
          </a:prstGeom>
        </p:spPr>
        <p:txBody>
          <a:bodyPr/>
          <a:lstStyle/>
          <a:p>
            <a:pPr>
              <a:defRPr sz="2500"/>
            </a:pPr>
          </a:p>
        </p:txBody>
      </p:sp>
      <p:sp>
        <p:nvSpPr>
          <p:cNvPr id="582" name="Google Shape;200;p33"/>
          <p:cNvSpPr txBox="1"/>
          <p:nvPr>
            <p:ph type="body" sz="half" idx="1"/>
          </p:nvPr>
        </p:nvSpPr>
        <p:spPr>
          <a:xfrm>
            <a:off x="311699" y="3260475"/>
            <a:ext cx="8520602" cy="1636801"/>
          </a:xfrm>
          <a:prstGeom prst="rect">
            <a:avLst/>
          </a:prstGeom>
        </p:spPr>
        <p:txBody>
          <a:bodyPr/>
          <a:lstStyle/>
          <a:p>
            <a:pPr marL="0" indent="0">
              <a:buSzTx/>
              <a:buNone/>
              <a:defRPr>
                <a:solidFill>
                  <a:srgbClr val="FF0000"/>
                </a:solidFill>
              </a:defRPr>
            </a:pPr>
            <a:r>
              <a:t>Chart visualizes one full walking cycle</a:t>
            </a:r>
          </a:p>
          <a:p>
            <a:pPr marL="0" indent="0">
              <a:spcBef>
                <a:spcPts val="1200"/>
              </a:spcBef>
              <a:buSzTx/>
              <a:buNone/>
              <a:defRPr>
                <a:solidFill>
                  <a:srgbClr val="FF0000"/>
                </a:solidFill>
              </a:defRPr>
            </a:pPr>
            <a:r>
              <a:t>X-Axis: Represents phase of gait cycle, measured in radians</a:t>
            </a:r>
          </a:p>
          <a:p>
            <a:pPr marL="0" indent="0">
              <a:spcBef>
                <a:spcPts val="1200"/>
              </a:spcBef>
              <a:buSzTx/>
              <a:buNone/>
              <a:defRPr>
                <a:solidFill>
                  <a:srgbClr val="FF0000"/>
                </a:solidFill>
              </a:defRPr>
            </a:pPr>
            <a:r>
              <a:t>Y-Axis: Shows Amplitude, which is the forward and backward position of the arms</a:t>
            </a:r>
          </a:p>
        </p:txBody>
      </p:sp>
      <p:pic>
        <p:nvPicPr>
          <p:cNvPr id="583" name="Google Shape;201;p33" descr="Google Shape;201;p33"/>
          <p:cNvPicPr>
            <a:picLocks noChangeAspect="1"/>
          </p:cNvPicPr>
          <p:nvPr/>
        </p:nvPicPr>
        <p:blipFill>
          <a:blip r:embed="rId2">
            <a:extLst/>
          </a:blip>
          <a:stretch>
            <a:fillRect/>
          </a:stretch>
        </p:blipFill>
        <p:spPr>
          <a:xfrm>
            <a:off x="-68200" y="340492"/>
            <a:ext cx="9144001" cy="2802259"/>
          </a:xfrm>
          <a:prstGeom prst="rect">
            <a:avLst/>
          </a:prstGeom>
          <a:ln w="12700">
            <a:miter lim="400000"/>
          </a:ln>
        </p:spPr>
      </p:pic>
      <p:sp>
        <p:nvSpPr>
          <p:cNvPr id="584" name="Google Shape;202;p33"/>
          <p:cNvSpPr/>
          <p:nvPr/>
        </p:nvSpPr>
        <p:spPr>
          <a:xfrm flipH="1">
            <a:off x="3840075" y="2236199"/>
            <a:ext cx="66300" cy="1116901"/>
          </a:xfrm>
          <a:prstGeom prst="line">
            <a:avLst/>
          </a:prstGeom>
          <a:ln>
            <a:solidFill>
              <a:srgbClr val="FF0000"/>
            </a:solidFill>
          </a:ln>
        </p:spPr>
        <p:txBody>
          <a:bodyPr lIns="0" tIns="0" rIns="0" bIns="0"/>
          <a:lstStyle/>
          <a:p>
            <a:pPr/>
          </a:p>
        </p:txBody>
      </p:sp>
      <p:sp>
        <p:nvSpPr>
          <p:cNvPr id="585" name="Google Shape;203;p33"/>
          <p:cNvSpPr/>
          <p:nvPr/>
        </p:nvSpPr>
        <p:spPr>
          <a:xfrm flipH="1">
            <a:off x="3838425" y="2235300"/>
            <a:ext cx="69601" cy="69600"/>
          </a:xfrm>
          <a:prstGeom prst="line">
            <a:avLst/>
          </a:prstGeom>
          <a:ln>
            <a:solidFill>
              <a:srgbClr val="FF0000"/>
            </a:solidFill>
          </a:ln>
        </p:spPr>
        <p:txBody>
          <a:bodyPr lIns="0" tIns="0" rIns="0" bIns="0"/>
          <a:lstStyle/>
          <a:p>
            <a:pPr/>
          </a:p>
        </p:txBody>
      </p:sp>
      <p:sp>
        <p:nvSpPr>
          <p:cNvPr id="586" name="Google Shape;204;p33"/>
          <p:cNvSpPr/>
          <p:nvPr/>
        </p:nvSpPr>
        <p:spPr>
          <a:xfrm>
            <a:off x="3913349" y="2236199"/>
            <a:ext cx="90601" cy="67802"/>
          </a:xfrm>
          <a:prstGeom prst="line">
            <a:avLst/>
          </a:prstGeom>
          <a:ln>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Google Shape;209;p34"/>
          <p:cNvSpPr txBox="1"/>
          <p:nvPr>
            <p:ph type="title"/>
          </p:nvPr>
        </p:nvSpPr>
        <p:spPr>
          <a:xfrm>
            <a:off x="311699" y="445025"/>
            <a:ext cx="8520602" cy="572701"/>
          </a:xfrm>
          <a:prstGeom prst="rect">
            <a:avLst/>
          </a:prstGeom>
        </p:spPr>
        <p:txBody>
          <a:bodyPr/>
          <a:lstStyle/>
          <a:p>
            <a:pPr>
              <a:defRPr sz="2500"/>
            </a:pPr>
          </a:p>
        </p:txBody>
      </p:sp>
      <p:sp>
        <p:nvSpPr>
          <p:cNvPr id="589" name="Google Shape;210;p34"/>
          <p:cNvSpPr txBox="1"/>
          <p:nvPr>
            <p:ph type="body" sz="half" idx="1"/>
          </p:nvPr>
        </p:nvSpPr>
        <p:spPr>
          <a:xfrm>
            <a:off x="311699" y="3260475"/>
            <a:ext cx="8520602" cy="1636801"/>
          </a:xfrm>
          <a:prstGeom prst="rect">
            <a:avLst/>
          </a:prstGeom>
        </p:spPr>
        <p:txBody>
          <a:bodyPr/>
          <a:lstStyle/>
          <a:p>
            <a:pPr marL="0" indent="0">
              <a:buSzTx/>
              <a:buNone/>
              <a:defRPr sz="1600">
                <a:solidFill>
                  <a:srgbClr val="FF0000"/>
                </a:solidFill>
              </a:defRPr>
            </a:pPr>
            <a:r>
              <a:t>Visualizes three different aspects of movement:</a:t>
            </a:r>
          </a:p>
          <a:p>
            <a:pPr indent="-334327">
              <a:spcBef>
                <a:spcPts val="1200"/>
              </a:spcBef>
              <a:buClr>
                <a:srgbClr val="FF0000"/>
              </a:buClr>
              <a:buSzPct val="100000"/>
              <a:buFontTx/>
              <a:buAutoNum type="arabicPeriod" startAt="1"/>
              <a:defRPr sz="1600">
                <a:solidFill>
                  <a:srgbClr val="FF0000"/>
                </a:solidFill>
              </a:defRPr>
            </a:pPr>
            <a:r>
              <a:t>Coordination: How well patient’s limbs move together in a synchronized way</a:t>
            </a:r>
          </a:p>
          <a:p>
            <a:pPr indent="-334327">
              <a:buClr>
                <a:srgbClr val="FF0000"/>
              </a:buClr>
              <a:buSzPct val="100000"/>
              <a:buFontTx/>
              <a:buAutoNum type="arabicPeriod" startAt="1"/>
              <a:defRPr sz="1600">
                <a:solidFill>
                  <a:srgbClr val="FF0000"/>
                </a:solidFill>
              </a:defRPr>
            </a:pPr>
            <a:r>
              <a:t>Movement Quality: Represents smoothness and control of patient’s movements</a:t>
            </a:r>
          </a:p>
          <a:p>
            <a:pPr indent="-334327">
              <a:buClr>
                <a:srgbClr val="FF0000"/>
              </a:buClr>
              <a:buSzPct val="100000"/>
              <a:buFontTx/>
              <a:buAutoNum type="arabicPeriod" startAt="1"/>
              <a:defRPr sz="1600">
                <a:solidFill>
                  <a:srgbClr val="FF0000"/>
                </a:solidFill>
              </a:defRPr>
            </a:pPr>
            <a:r>
              <a:t>Symmetry: Measures balance between left and right sides of the body</a:t>
            </a:r>
          </a:p>
        </p:txBody>
      </p:sp>
      <p:pic>
        <p:nvPicPr>
          <p:cNvPr id="590" name="Google Shape;211;p34" descr="Google Shape;211;p34"/>
          <p:cNvPicPr>
            <a:picLocks noChangeAspect="1"/>
          </p:cNvPicPr>
          <p:nvPr/>
        </p:nvPicPr>
        <p:blipFill>
          <a:blip r:embed="rId2">
            <a:extLst/>
          </a:blip>
          <a:stretch>
            <a:fillRect/>
          </a:stretch>
        </p:blipFill>
        <p:spPr>
          <a:xfrm>
            <a:off x="-68200" y="340492"/>
            <a:ext cx="9144001" cy="2802259"/>
          </a:xfrm>
          <a:prstGeom prst="rect">
            <a:avLst/>
          </a:prstGeom>
          <a:ln w="12700">
            <a:miter lim="400000"/>
          </a:ln>
        </p:spPr>
      </p:pic>
      <p:sp>
        <p:nvSpPr>
          <p:cNvPr id="591" name="Google Shape;212;p34"/>
          <p:cNvSpPr/>
          <p:nvPr/>
        </p:nvSpPr>
        <p:spPr>
          <a:xfrm flipH="1">
            <a:off x="4747700" y="2078050"/>
            <a:ext cx="2161201" cy="1390201"/>
          </a:xfrm>
          <a:prstGeom prst="line">
            <a:avLst/>
          </a:prstGeom>
          <a:ln>
            <a:solidFill>
              <a:srgbClr val="FF0000"/>
            </a:solidFill>
          </a:ln>
        </p:spPr>
        <p:txBody>
          <a:bodyPr lIns="0" tIns="0" rIns="0" bIns="0"/>
          <a:lstStyle/>
          <a:p>
            <a:pPr/>
          </a:p>
        </p:txBody>
      </p:sp>
      <p:sp>
        <p:nvSpPr>
          <p:cNvPr id="592" name="Google Shape;213;p34"/>
          <p:cNvSpPr/>
          <p:nvPr/>
        </p:nvSpPr>
        <p:spPr>
          <a:xfrm flipH="1" flipV="1">
            <a:off x="6736625" y="2035524"/>
            <a:ext cx="161701" cy="38101"/>
          </a:xfrm>
          <a:prstGeom prst="line">
            <a:avLst/>
          </a:prstGeom>
          <a:ln>
            <a:solidFill>
              <a:srgbClr val="FF0000"/>
            </a:solidFill>
          </a:ln>
        </p:spPr>
        <p:txBody>
          <a:bodyPr lIns="0" tIns="0" rIns="0" bIns="0"/>
          <a:lstStyle/>
          <a:p>
            <a:pPr/>
          </a:p>
        </p:txBody>
      </p:sp>
      <p:sp>
        <p:nvSpPr>
          <p:cNvPr id="593" name="Google Shape;214;p34"/>
          <p:cNvSpPr/>
          <p:nvPr/>
        </p:nvSpPr>
        <p:spPr>
          <a:xfrm>
            <a:off x="6892174" y="2078050"/>
            <a:ext cx="17401" cy="139501"/>
          </a:xfrm>
          <a:prstGeom prst="line">
            <a:avLst/>
          </a:prstGeom>
          <a:ln>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Google Shape;219;p35"/>
          <p:cNvSpPr txBox="1"/>
          <p:nvPr>
            <p:ph type="title"/>
          </p:nvPr>
        </p:nvSpPr>
        <p:spPr>
          <a:xfrm>
            <a:off x="311699" y="445025"/>
            <a:ext cx="8520602" cy="572701"/>
          </a:xfrm>
          <a:prstGeom prst="rect">
            <a:avLst/>
          </a:prstGeom>
        </p:spPr>
        <p:txBody>
          <a:bodyPr/>
          <a:lstStyle/>
          <a:p>
            <a:pPr>
              <a:defRPr sz="2500"/>
            </a:pPr>
          </a:p>
        </p:txBody>
      </p:sp>
      <p:sp>
        <p:nvSpPr>
          <p:cNvPr id="596" name="Google Shape;220;p35"/>
          <p:cNvSpPr txBox="1"/>
          <p:nvPr>
            <p:ph type="body" sz="half" idx="1"/>
          </p:nvPr>
        </p:nvSpPr>
        <p:spPr>
          <a:xfrm>
            <a:off x="311699" y="3260475"/>
            <a:ext cx="8520602" cy="1636801"/>
          </a:xfrm>
          <a:prstGeom prst="rect">
            <a:avLst/>
          </a:prstGeom>
        </p:spPr>
        <p:txBody>
          <a:bodyPr/>
          <a:lstStyle>
            <a:lvl1pPr marL="0" indent="0">
              <a:spcBef>
                <a:spcPts val="1200"/>
              </a:spcBef>
              <a:buSzTx/>
              <a:buNone/>
              <a:defRPr>
                <a:solidFill>
                  <a:srgbClr val="FF0000"/>
                </a:solidFill>
              </a:defRPr>
            </a:lvl1pPr>
          </a:lstStyle>
          <a:p>
            <a:pPr/>
            <a:r>
              <a:t>Control Animations</a:t>
            </a:r>
          </a:p>
        </p:txBody>
      </p:sp>
      <p:pic>
        <p:nvPicPr>
          <p:cNvPr id="597" name="Google Shape;221;p35" descr="Google Shape;221;p35"/>
          <p:cNvPicPr>
            <a:picLocks noChangeAspect="1"/>
          </p:cNvPicPr>
          <p:nvPr/>
        </p:nvPicPr>
        <p:blipFill>
          <a:blip r:embed="rId2">
            <a:extLst/>
          </a:blip>
          <a:stretch>
            <a:fillRect/>
          </a:stretch>
        </p:blipFill>
        <p:spPr>
          <a:xfrm>
            <a:off x="-68200" y="340492"/>
            <a:ext cx="9144001" cy="2802259"/>
          </a:xfrm>
          <a:prstGeom prst="rect">
            <a:avLst/>
          </a:prstGeom>
          <a:ln w="12700">
            <a:miter lim="400000"/>
          </a:ln>
        </p:spPr>
      </p:pic>
      <p:sp>
        <p:nvSpPr>
          <p:cNvPr id="598" name="Google Shape;222;p35"/>
          <p:cNvSpPr/>
          <p:nvPr/>
        </p:nvSpPr>
        <p:spPr>
          <a:xfrm>
            <a:off x="1461500" y="3137650"/>
            <a:ext cx="559500" cy="288001"/>
          </a:xfrm>
          <a:prstGeom prst="line">
            <a:avLst/>
          </a:prstGeom>
          <a:ln>
            <a:solidFill>
              <a:srgbClr val="FF0000"/>
            </a:solidFill>
          </a:ln>
        </p:spPr>
        <p:txBody>
          <a:bodyPr lIns="0" tIns="0" rIns="0" bIns="0"/>
          <a:lstStyle/>
          <a:p>
            <a:pPr/>
          </a:p>
        </p:txBody>
      </p:sp>
      <p:sp>
        <p:nvSpPr>
          <p:cNvPr id="599" name="Google Shape;223;p35"/>
          <p:cNvSpPr/>
          <p:nvPr/>
        </p:nvSpPr>
        <p:spPr>
          <a:xfrm>
            <a:off x="1470524" y="3146674"/>
            <a:ext cx="22501" cy="108301"/>
          </a:xfrm>
          <a:prstGeom prst="line">
            <a:avLst/>
          </a:prstGeom>
          <a:ln>
            <a:solidFill>
              <a:srgbClr val="FF0000"/>
            </a:solidFill>
          </a:ln>
        </p:spPr>
        <p:txBody>
          <a:bodyPr lIns="0" tIns="0" rIns="0" bIns="0"/>
          <a:lstStyle/>
          <a:p>
            <a:pPr/>
          </a:p>
        </p:txBody>
      </p:sp>
      <p:sp>
        <p:nvSpPr>
          <p:cNvPr id="600" name="Google Shape;224;p35"/>
          <p:cNvSpPr/>
          <p:nvPr/>
        </p:nvSpPr>
        <p:spPr>
          <a:xfrm flipV="1">
            <a:off x="1479550" y="3106125"/>
            <a:ext cx="67801" cy="22501"/>
          </a:xfrm>
          <a:prstGeom prst="line">
            <a:avLst/>
          </a:prstGeom>
          <a:ln>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Google Shape;229;p36"/>
          <p:cNvSpPr txBox="1"/>
          <p:nvPr>
            <p:ph type="title"/>
          </p:nvPr>
        </p:nvSpPr>
        <p:spPr>
          <a:xfrm>
            <a:off x="4675" y="-11661"/>
            <a:ext cx="8520601" cy="572702"/>
          </a:xfrm>
          <a:prstGeom prst="rect">
            <a:avLst/>
          </a:prstGeom>
        </p:spPr>
        <p:txBody>
          <a:bodyPr/>
          <a:lstStyle>
            <a:lvl1pPr>
              <a:defRPr sz="2500"/>
            </a:lvl1pPr>
          </a:lstStyle>
          <a:p>
            <a:pPr/>
            <a:r>
              <a:t>Demonstration of Patient with Low PD (2)</a:t>
            </a:r>
          </a:p>
        </p:txBody>
      </p:sp>
      <p:sp>
        <p:nvSpPr>
          <p:cNvPr id="603" name="Google Shape;230;p36"/>
          <p:cNvSpPr txBox="1"/>
          <p:nvPr>
            <p:ph type="body" sz="half" idx="1"/>
          </p:nvPr>
        </p:nvSpPr>
        <p:spPr>
          <a:xfrm>
            <a:off x="111466" y="4239438"/>
            <a:ext cx="8921068" cy="1115570"/>
          </a:xfrm>
          <a:prstGeom prst="rect">
            <a:avLst/>
          </a:prstGeom>
        </p:spPr>
        <p:txBody>
          <a:bodyPr/>
          <a:lstStyle/>
          <a:p>
            <a:pPr marL="0" indent="0">
              <a:buSzTx/>
              <a:buNone/>
            </a:pPr>
            <a:r>
              <a:t>Gait Speed: 0.97 m/s</a:t>
            </a:r>
          </a:p>
          <a:p>
            <a:pPr marL="0" indent="0">
              <a:spcBef>
                <a:spcPts val="1200"/>
              </a:spcBef>
              <a:buSzTx/>
              <a:buNone/>
            </a:pPr>
            <a:r>
              <a:t>Arm Swing asymmetry: 23.303</a:t>
            </a:r>
          </a:p>
        </p:txBody>
      </p:sp>
      <p:pic>
        <p:nvPicPr>
          <p:cNvPr id="604" name="lowpd.gifGoogle Shape;231;p36" descr="lowpd.gifGoogle Shape;231;p36"/>
          <p:cNvPicPr>
            <a:picLocks noChangeAspect="0"/>
          </p:cNvPicPr>
          <p:nvPr/>
        </p:nvPicPr>
        <p:blipFill>
          <a:blip r:embed="rId2">
            <a:extLst/>
          </a:blip>
          <a:stretch>
            <a:fillRect/>
          </a:stretch>
        </p:blipFill>
        <p:spPr>
          <a:xfrm>
            <a:off x="-21985" y="701757"/>
            <a:ext cx="8921069" cy="2671532"/>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Google Shape;236;p37"/>
          <p:cNvSpPr txBox="1"/>
          <p:nvPr>
            <p:ph type="title"/>
          </p:nvPr>
        </p:nvSpPr>
        <p:spPr>
          <a:xfrm>
            <a:off x="-46661" y="-51707"/>
            <a:ext cx="8520601" cy="572701"/>
          </a:xfrm>
          <a:prstGeom prst="rect">
            <a:avLst/>
          </a:prstGeom>
        </p:spPr>
        <p:txBody>
          <a:bodyPr/>
          <a:lstStyle>
            <a:lvl1pPr>
              <a:defRPr sz="2500"/>
            </a:lvl1pPr>
          </a:lstStyle>
          <a:p>
            <a:pPr/>
            <a:r>
              <a:t>Demonstration of Patient with Severe PD (44 &amp; 58)</a:t>
            </a:r>
          </a:p>
        </p:txBody>
      </p:sp>
      <p:sp>
        <p:nvSpPr>
          <p:cNvPr id="607" name="Google Shape;237;p37"/>
          <p:cNvSpPr txBox="1"/>
          <p:nvPr>
            <p:ph type="body" sz="quarter" idx="1"/>
          </p:nvPr>
        </p:nvSpPr>
        <p:spPr>
          <a:xfrm>
            <a:off x="311699" y="4053325"/>
            <a:ext cx="8520602" cy="1049701"/>
          </a:xfrm>
          <a:prstGeom prst="rect">
            <a:avLst/>
          </a:prstGeom>
        </p:spPr>
        <p:txBody>
          <a:bodyPr/>
          <a:lstStyle/>
          <a:p>
            <a:pPr marL="0" indent="0">
              <a:buSzTx/>
              <a:buNone/>
            </a:pPr>
            <a:r>
              <a:t>Gait Speed: 0.65 m/s</a:t>
            </a:r>
          </a:p>
          <a:p>
            <a:pPr marL="0" indent="0">
              <a:spcBef>
                <a:spcPts val="1200"/>
              </a:spcBef>
              <a:buSzTx/>
              <a:buNone/>
            </a:pPr>
            <a:r>
              <a:t>Arm Asymmetry: 14.734</a:t>
            </a:r>
          </a:p>
        </p:txBody>
      </p:sp>
      <p:pic>
        <p:nvPicPr>
          <p:cNvPr id="608" name="highpd.gifGoogle Shape;238;p37" descr="highpd.gifGoogle Shape;238;p37"/>
          <p:cNvPicPr>
            <a:picLocks noChangeAspect="0"/>
          </p:cNvPicPr>
          <p:nvPr/>
        </p:nvPicPr>
        <p:blipFill>
          <a:blip r:embed="rId2">
            <a:extLst/>
          </a:blip>
          <a:stretch>
            <a:fillRect/>
          </a:stretch>
        </p:blipFill>
        <p:spPr>
          <a:xfrm>
            <a:off x="116939" y="1130802"/>
            <a:ext cx="8910121" cy="26223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8"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Title 1"/>
          <p:cNvSpPr txBox="1"/>
          <p:nvPr>
            <p:ph type="title"/>
          </p:nvPr>
        </p:nvSpPr>
        <p:spPr>
          <a:xfrm>
            <a:off x="193221" y="-131897"/>
            <a:ext cx="8631421" cy="994173"/>
          </a:xfrm>
          <a:prstGeom prst="rect">
            <a:avLst/>
          </a:prstGeom>
        </p:spPr>
        <p:txBody>
          <a:bodyPr/>
          <a:lstStyle>
            <a:lvl1pPr>
              <a:defRPr sz="2600" u="sng">
                <a:latin typeface="Comic Sans MS"/>
                <a:ea typeface="Comic Sans MS"/>
                <a:cs typeface="Comic Sans MS"/>
                <a:sym typeface="Comic Sans MS"/>
              </a:defRPr>
            </a:lvl1pPr>
          </a:lstStyle>
          <a:p>
            <a:pPr/>
            <a:r>
              <a:t>Differential Diagnosis using Gait/Arm Swing Tests:</a:t>
            </a:r>
          </a:p>
        </p:txBody>
      </p:sp>
      <p:sp>
        <p:nvSpPr>
          <p:cNvPr id="611" name="Content Placeholder 2"/>
          <p:cNvSpPr txBox="1"/>
          <p:nvPr>
            <p:ph type="body" idx="1"/>
          </p:nvPr>
        </p:nvSpPr>
        <p:spPr>
          <a:xfrm>
            <a:off x="232230" y="791098"/>
            <a:ext cx="8553403" cy="4226527"/>
          </a:xfrm>
          <a:prstGeom prst="rect">
            <a:avLst/>
          </a:prstGeom>
        </p:spPr>
        <p:txBody>
          <a:bodyPr/>
          <a:lstStyle/>
          <a:p>
            <a:pPr marL="152400" indent="-152400">
              <a:lnSpc>
                <a:spcPct val="136000"/>
              </a:lnSpc>
              <a:defRPr b="1" sz="1400"/>
            </a:pPr>
            <a:r>
              <a:t>PD vs. Functional Parkinsonism:</a:t>
            </a:r>
            <a:r>
              <a:rPr b="0"/>
              <a:t> Observing passive arm swing and arm swing during walking/running can help </a:t>
            </a:r>
            <a:r>
              <a:rPr b="0" i="1" u="sng"/>
              <a:t>differentiate functional Parkinsonism from PD</a:t>
            </a:r>
            <a:r>
              <a:rPr b="0"/>
              <a:t>. In functional Parkinsonism, passive arm swing may be normal even with marked asymmetry during walking/running, while it typically remains reduced in PD.</a:t>
            </a:r>
          </a:p>
          <a:p>
            <a:pPr marL="152400" indent="-152400">
              <a:lnSpc>
                <a:spcPct val="136000"/>
              </a:lnSpc>
              <a:defRPr b="1" sz="1400"/>
            </a:pPr>
            <a:r>
              <a:t>PD vs. Atypical Parkinsonism:</a:t>
            </a:r>
            <a:r>
              <a:rPr b="0"/>
              <a:t> </a:t>
            </a:r>
            <a:r>
              <a:rPr b="0" i="1" u="sng"/>
              <a:t>Arm swing asymmetry is a distinct characteristic of early PD,</a:t>
            </a:r>
            <a:r>
              <a:rPr b="0"/>
              <a:t> while atypical parkinsonisms are usually associated with a more symmetrical pattern.</a:t>
            </a:r>
          </a:p>
          <a:p>
            <a:pPr marL="152400" indent="-152400">
              <a:lnSpc>
                <a:spcPct val="136000"/>
              </a:lnSpc>
              <a:defRPr b="1" sz="1400"/>
            </a:pPr>
            <a:r>
              <a:t>PD vs. Other Neurological Conditions:</a:t>
            </a:r>
            <a:r>
              <a:rPr b="0"/>
              <a:t> Some </a:t>
            </a:r>
            <a:r>
              <a:rPr b="0" i="1" u="sng"/>
              <a:t>non-neurological conditions</a:t>
            </a:r>
            <a:r>
              <a:rPr b="0"/>
              <a:t>, </a:t>
            </a:r>
            <a:r>
              <a:rPr b="0" i="1"/>
              <a:t>like frozen shoulder syndrome,</a:t>
            </a:r>
            <a:r>
              <a:rPr b="0"/>
              <a:t> can also cause unilaterally reduced arm swing, </a:t>
            </a:r>
            <a:r>
              <a:rPr b="0" i="1" u="sng"/>
              <a:t>necessitating a thorough evaluation for accurate diagnosi</a:t>
            </a:r>
            <a:r>
              <a:rPr b="0"/>
              <a:t>s.</a:t>
            </a:r>
          </a:p>
          <a:p>
            <a:pPr marL="152400" indent="-152400">
              <a:lnSpc>
                <a:spcPct val="136000"/>
              </a:lnSpc>
              <a:defRPr b="1" sz="1400"/>
            </a:pPr>
            <a:r>
              <a:t>Monitoring and Progression:</a:t>
            </a:r>
            <a:r>
              <a:rPr b="0"/>
              <a:t> </a:t>
            </a:r>
            <a:r>
              <a:rPr b="0" i="1"/>
              <a:t>Quantifying arm swing</a:t>
            </a:r>
            <a:r>
              <a:rPr b="0"/>
              <a:t>, especially using wearable sensors, can monitor the r</a:t>
            </a:r>
            <a:r>
              <a:rPr b="0" i="1" u="sng"/>
              <a:t>esponse to dopaminergic medication and potentially track disease progression in PD</a:t>
            </a:r>
            <a:r>
              <a:rPr b="0"/>
              <a:t>. Changes in arm swing, like decreased elbow amplitude, may even predict disease progression in conditions like </a:t>
            </a:r>
            <a:r>
              <a:rPr b="0" i="1"/>
              <a:t>multiple sclerosis</a:t>
            </a:r>
            <a:r>
              <a:rPr b="0"/>
              <a:t>.</a:t>
            </a:r>
          </a:p>
          <a:p>
            <a:pPr marL="152400" indent="-152400">
              <a:lnSpc>
                <a:spcPct val="136000"/>
              </a:lnSpc>
              <a:defRPr b="1" sz="1400"/>
            </a:pPr>
            <a:r>
              <a:t>Limitations:</a:t>
            </a:r>
            <a:r>
              <a:rPr b="0"/>
              <a:t> In-clinic assessments can be subjective and may not accurately reflect daily life function. While wearable sensors offer continuous and objective data collection, accurately detecting and filtering out other arm activities during gait in free-living conditions remains a challenge.</a:t>
            </a:r>
          </a:p>
        </p:txBody>
      </p:sp>
      <p:sp>
        <p:nvSpPr>
          <p:cNvPr id="612" name="Rectangle"/>
          <p:cNvSpPr/>
          <p:nvPr/>
        </p:nvSpPr>
        <p:spPr>
          <a:xfrm>
            <a:off x="108796" y="757238"/>
            <a:ext cx="8800271" cy="4294247"/>
          </a:xfrm>
          <a:prstGeom prst="rect">
            <a:avLst/>
          </a:prstGeom>
          <a:ln w="25400">
            <a:solidFill>
              <a:schemeClr val="accent4">
                <a:satOff val="-40031"/>
                <a:lumOff val="-12509"/>
              </a:schemeClr>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Google Shape;141;p24"/>
          <p:cNvSpPr txBox="1"/>
          <p:nvPr>
            <p:ph type="title"/>
          </p:nvPr>
        </p:nvSpPr>
        <p:spPr>
          <a:xfrm>
            <a:off x="124849" y="54350"/>
            <a:ext cx="8520602" cy="704100"/>
          </a:xfrm>
          <a:prstGeom prst="rect">
            <a:avLst/>
          </a:prstGeom>
        </p:spPr>
        <p:txBody>
          <a:bodyPr/>
          <a:lstStyle>
            <a:lvl1pPr defTabSz="886968">
              <a:defRPr b="1" sz="2910" u="sng">
                <a:latin typeface="Comic Sans MS"/>
                <a:ea typeface="Comic Sans MS"/>
                <a:cs typeface="Comic Sans MS"/>
                <a:sym typeface="Comic Sans MS"/>
              </a:defRPr>
            </a:lvl1pPr>
          </a:lstStyle>
          <a:p>
            <a:pPr/>
            <a:r>
              <a:t>Challenges &amp; Way Forward</a:t>
            </a:r>
          </a:p>
        </p:txBody>
      </p:sp>
      <p:sp>
        <p:nvSpPr>
          <p:cNvPr id="615" name="While multi-modality differential diagnosis and individualized interventions offer significant promise, several challenges remain:…"/>
          <p:cNvSpPr txBox="1"/>
          <p:nvPr/>
        </p:nvSpPr>
        <p:spPr>
          <a:xfrm>
            <a:off x="226728" y="1106538"/>
            <a:ext cx="8690544" cy="36399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While </a:t>
            </a:r>
            <a:r>
              <a:rPr b="1" u="sng"/>
              <a:t>multi-modality differential diagnosis</a:t>
            </a:r>
            <a:r>
              <a:t> and</a:t>
            </a:r>
            <a:r>
              <a:rPr b="1"/>
              <a:t> </a:t>
            </a:r>
            <a:r>
              <a:rPr b="1" u="sng"/>
              <a:t>individualized interventions</a:t>
            </a:r>
            <a:r>
              <a:t> offer significant promise, several challenges remain:</a:t>
            </a:r>
          </a:p>
          <a:p>
            <a:pPr/>
          </a:p>
          <a:p>
            <a:pPr/>
            <a:r>
              <a:rPr b="1"/>
              <a:t>I. Validation and Standardization: </a:t>
            </a:r>
            <a:r>
              <a:t>  Validating diagnostic tools and ensuring consistent results across different research centers is crucial for widespread clinical application.</a:t>
            </a:r>
          </a:p>
          <a:p>
            <a:pPr/>
          </a:p>
          <a:p>
            <a:pPr/>
            <a:r>
              <a:rPr b="1"/>
              <a:t>II. Data Standardization and Regulatory Hurdles</a:t>
            </a:r>
            <a:r>
              <a:t>: Standardizing data across diverse populations and addressing regulatory concerns regarding data usage are essential for integrating AI into clinical practice.</a:t>
            </a:r>
          </a:p>
          <a:p>
            <a:pPr/>
          </a:p>
          <a:p>
            <a:pPr/>
            <a:r>
              <a:rPr b="1"/>
              <a:t>III. Cost and Accessibility: </a:t>
            </a:r>
            <a:r>
              <a:t> Some diagnostic and treatment options can be expensive and require specialized expertise, limiting accessibility for many patients. </a:t>
            </a:r>
          </a:p>
          <a:p>
            <a:pPr/>
          </a:p>
          <a:p>
            <a:pPr>
              <a:defRPr sz="1800"/>
            </a:pPr>
            <a:r>
              <a:rPr i="1" u="sng"/>
              <a:t>Despite these challenges,</a:t>
            </a:r>
            <a:r>
              <a:t> the continued development of </a:t>
            </a:r>
            <a:r>
              <a:rPr b="1"/>
              <a:t>Progressive AI </a:t>
            </a:r>
            <a:r>
              <a:t>and advancements in understanding the multifaceted nature of Parkinson's disease hold immense potential for </a:t>
            </a:r>
            <a:r>
              <a:rPr u="sng"/>
              <a:t>r</a:t>
            </a:r>
            <a:r>
              <a:rPr i="1" u="sng"/>
              <a:t>evolutionizing precision individualized diagnosis and treatment. </a:t>
            </a:r>
          </a:p>
        </p:txBody>
      </p:sp>
      <p:sp>
        <p:nvSpPr>
          <p:cNvPr id="616" name="Rectangle"/>
          <p:cNvSpPr/>
          <p:nvPr/>
        </p:nvSpPr>
        <p:spPr>
          <a:xfrm>
            <a:off x="175988" y="860130"/>
            <a:ext cx="8665145" cy="3882588"/>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Google Shape;147;p25"/>
          <p:cNvSpPr txBox="1"/>
          <p:nvPr>
            <p:ph type="title"/>
          </p:nvPr>
        </p:nvSpPr>
        <p:spPr>
          <a:xfrm>
            <a:off x="73572" y="151799"/>
            <a:ext cx="8520602" cy="845702"/>
          </a:xfrm>
          <a:prstGeom prst="rect">
            <a:avLst/>
          </a:prstGeom>
        </p:spPr>
        <p:txBody>
          <a:bodyPr/>
          <a:lstStyle>
            <a:lvl1pPr>
              <a:defRPr u="sng">
                <a:latin typeface="Comic Sans MS"/>
                <a:ea typeface="Comic Sans MS"/>
                <a:cs typeface="Comic Sans MS"/>
                <a:sym typeface="Comic Sans MS"/>
              </a:defRPr>
            </a:lvl1pPr>
          </a:lstStyle>
          <a:p>
            <a:pPr/>
            <a:r>
              <a:t>Acknowledgement</a:t>
            </a:r>
          </a:p>
        </p:txBody>
      </p:sp>
      <p:sp>
        <p:nvSpPr>
          <p:cNvPr id="619" name="Google Shape;148;p25"/>
          <p:cNvSpPr txBox="1"/>
          <p:nvPr>
            <p:ph type="body" idx="1"/>
          </p:nvPr>
        </p:nvSpPr>
        <p:spPr>
          <a:xfrm>
            <a:off x="63937" y="1176549"/>
            <a:ext cx="8965326" cy="3438000"/>
          </a:xfrm>
          <a:prstGeom prst="rect">
            <a:avLst/>
          </a:prstGeom>
        </p:spPr>
        <p:txBody>
          <a:bodyPr/>
          <a:lstStyle/>
          <a:p>
            <a:pPr marL="0" indent="0">
              <a:buSzTx/>
              <a:buNone/>
              <a:defRPr>
                <a:latin typeface="Comic Sans MS"/>
                <a:ea typeface="Comic Sans MS"/>
                <a:cs typeface="Comic Sans MS"/>
                <a:sym typeface="Comic Sans MS"/>
              </a:defRPr>
            </a:pPr>
            <a:r>
              <a:t>The research is supported in part by the </a:t>
            </a:r>
            <a:r>
              <a:rPr u="sng"/>
              <a:t>Michael J. Fox Foundation</a:t>
            </a:r>
            <a:r>
              <a:t>, the </a:t>
            </a:r>
            <a:r>
              <a:rPr u="sng"/>
              <a:t>Peter O’ Donnell Foundation</a:t>
            </a:r>
            <a:r>
              <a:t>, and gifts from </a:t>
            </a:r>
            <a:r>
              <a:rPr u="sng"/>
              <a:t>Jim Holland - Backcountry, </a:t>
            </a:r>
            <a:r>
              <a:t>and</a:t>
            </a:r>
            <a:r>
              <a:rPr u="sng"/>
              <a:t> Michael-Connie Rasor Foundation</a:t>
            </a:r>
            <a:r>
              <a:t>. </a:t>
            </a:r>
          </a:p>
          <a:p>
            <a:pPr marL="0" indent="0">
              <a:buSzTx/>
              <a:buNone/>
              <a:defRPr>
                <a:latin typeface="Helvetica Neue"/>
                <a:ea typeface="Helvetica Neue"/>
                <a:cs typeface="Helvetica Neue"/>
                <a:sym typeface="Helvetica Neue"/>
              </a:defRPr>
            </a:pPr>
          </a:p>
          <a:p>
            <a:pPr marL="0" indent="0">
              <a:buSzTx/>
              <a:buNone/>
              <a:defRPr>
                <a:latin typeface="Helvetica Neue"/>
                <a:ea typeface="Helvetica Neue"/>
                <a:cs typeface="Helvetica Neue"/>
                <a:sym typeface="Helvetica Neue"/>
              </a:defRPr>
            </a:pPr>
            <a:r>
              <a:t>We additionally and sincerely thank </a:t>
            </a:r>
          </a:p>
          <a:p>
            <a:pPr marL="285750" indent="-285750">
              <a:buChar char="•"/>
              <a:defRPr i="1">
                <a:latin typeface="Helvetica Neue"/>
                <a:ea typeface="Helvetica Neue"/>
                <a:cs typeface="Helvetica Neue"/>
                <a:sym typeface="Helvetica Neue"/>
              </a:defRPr>
            </a:pPr>
            <a:r>
              <a:t>Conor Fearon, MD, Phd, </a:t>
            </a:r>
            <a:r>
              <a:rPr i="0"/>
              <a:t>Neurologist at Mater Misericordiae University Hospital, Dublin, Ireland, </a:t>
            </a:r>
            <a:r>
              <a:t> </a:t>
            </a:r>
          </a:p>
          <a:p>
            <a:pPr marL="285750" indent="-285750">
              <a:buChar char="•"/>
              <a:defRPr i="1">
                <a:latin typeface="Helvetica Neue"/>
                <a:ea typeface="Helvetica Neue"/>
                <a:cs typeface="Helvetica Neue"/>
                <a:sym typeface="Helvetica Neue"/>
              </a:defRPr>
            </a:pPr>
            <a:r>
              <a:t>Dr. Barbara Marebwa, Senior Scientist, Manager at the Michael J. Fox Foundation, </a:t>
            </a:r>
          </a:p>
          <a:p>
            <a:pPr marL="0" indent="0">
              <a:buSzTx/>
              <a:buNone/>
              <a:defRPr>
                <a:latin typeface="Helvetica Neue"/>
                <a:ea typeface="Helvetica Neue"/>
                <a:cs typeface="Helvetica Neue"/>
                <a:sym typeface="Helvetica Neue"/>
              </a:defRPr>
            </a:pPr>
            <a:r>
              <a:t>for numerous discussions and guidance this past year and throughout this project.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The Knowledge of Genes implicated in Parkinsons Disease ?"/>
          <p:cNvSpPr txBox="1"/>
          <p:nvPr>
            <p:ph type="title"/>
          </p:nvPr>
        </p:nvSpPr>
        <p:spPr>
          <a:xfrm>
            <a:off x="66124" y="-169226"/>
            <a:ext cx="8520602" cy="845701"/>
          </a:xfrm>
          <a:prstGeom prst="rect">
            <a:avLst/>
          </a:prstGeom>
        </p:spPr>
        <p:txBody>
          <a:bodyPr/>
          <a:lstStyle>
            <a:lvl1pPr defTabSz="694944">
              <a:defRPr b="1" sz="2280" u="sng">
                <a:latin typeface="Comic Sans MS"/>
                <a:ea typeface="Comic Sans MS"/>
                <a:cs typeface="Comic Sans MS"/>
                <a:sym typeface="Comic Sans MS"/>
              </a:defRPr>
            </a:lvl1pPr>
          </a:lstStyle>
          <a:p>
            <a:pPr/>
            <a:r>
              <a:t>The Knowledge of Genes implicated in Parkinsons Disease ?</a:t>
            </a:r>
          </a:p>
        </p:txBody>
      </p:sp>
      <p:pic>
        <p:nvPicPr>
          <p:cNvPr id="622" name="Google Shape;84;p17" descr="Google Shape;84;p17"/>
          <p:cNvPicPr>
            <a:picLocks noChangeAspect="1"/>
          </p:cNvPicPr>
          <p:nvPr/>
        </p:nvPicPr>
        <p:blipFill>
          <a:blip r:embed="rId3">
            <a:extLst/>
          </a:blip>
          <a:stretch>
            <a:fillRect/>
          </a:stretch>
        </p:blipFill>
        <p:spPr>
          <a:xfrm>
            <a:off x="2597187" y="5278987"/>
            <a:ext cx="3458476" cy="1888584"/>
          </a:xfrm>
          <a:prstGeom prst="rect">
            <a:avLst/>
          </a:prstGeom>
          <a:ln w="12700">
            <a:miter lim="400000"/>
          </a:ln>
        </p:spPr>
      </p:pic>
      <p:pic>
        <p:nvPicPr>
          <p:cNvPr id="623" name="41577_2022_684_Figb_HTML.jpeg" descr="41577_2022_684_Figb_HTML.jpeg"/>
          <p:cNvPicPr>
            <a:picLocks noChangeAspect="1"/>
          </p:cNvPicPr>
          <p:nvPr/>
        </p:nvPicPr>
        <p:blipFill>
          <a:blip r:embed="rId4">
            <a:extLst/>
          </a:blip>
          <a:stretch>
            <a:fillRect/>
          </a:stretch>
        </p:blipFill>
        <p:spPr>
          <a:xfrm>
            <a:off x="3840862" y="623929"/>
            <a:ext cx="5136039" cy="3996320"/>
          </a:xfrm>
          <a:prstGeom prst="rect">
            <a:avLst/>
          </a:prstGeom>
          <a:ln w="12700">
            <a:miter lim="400000"/>
          </a:ln>
        </p:spPr>
      </p:pic>
      <p:sp>
        <p:nvSpPr>
          <p:cNvPr id="624" name="SNCA—This gene, which makes the protein alpha-synuclein, was the first gene identified rolhat Lewy bodies seen in all cases of PD contain clumps of abnormal alpha-synuclein. This discovery revealed the link between hereditary and sporadic forms of the di"/>
          <p:cNvSpPr txBox="1"/>
          <p:nvPr/>
        </p:nvSpPr>
        <p:spPr>
          <a:xfrm>
            <a:off x="77650" y="452488"/>
            <a:ext cx="3608481" cy="113124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pPr>
            <a:r>
              <a:rPr b="1"/>
              <a:t>SNCA</a:t>
            </a:r>
            <a:r>
              <a:t>—This gene, which makes the protein alpha-synuclein, was the first gene identified rolhat Lewy bodies seen in all cases of PD contain clumps of abnormal alpha-synuclein. This discovery revealed the link between hereditary and sporadic forms of the disease.</a:t>
            </a:r>
          </a:p>
          <a:p>
            <a:pPr>
              <a:defRPr sz="1200"/>
            </a:pPr>
            <a:r>
              <a:rPr b="1"/>
              <a:t>LRRK2—LRRK2</a:t>
            </a:r>
            <a:r>
              <a:t> codes for a complex protein called </a:t>
            </a:r>
            <a:r>
              <a:rPr i="1"/>
              <a:t>dardarin </a:t>
            </a:r>
            <a:r>
              <a:t>that plays a role in many cellular functions, causing aggregation                                                                                                                                                                                                                                                                                                                                                                                                                                                                                                                                                                                                                                                                                                                                           of Lewy bodies. </a:t>
            </a:r>
          </a:p>
          <a:p>
            <a:pPr>
              <a:defRPr sz="1200"/>
            </a:pPr>
            <a:r>
              <a:rPr b="1"/>
              <a:t>DJ-1</a:t>
            </a:r>
            <a:r>
              <a:t>—This gene helps protect cells from oxidative stress, and mutations in this gene can cause rare, early-onset forms of PD.</a:t>
            </a:r>
          </a:p>
          <a:p>
            <a:pPr>
              <a:defRPr sz="1200"/>
            </a:pPr>
            <a:r>
              <a:rPr b="1"/>
              <a:t>PRKN (Parkin)</a:t>
            </a:r>
            <a:r>
              <a:t>—The parkin gene makes a protein that helps cells break down and recycle proteins. Mutations in this gene can cause early-onset PD.</a:t>
            </a:r>
          </a:p>
          <a:p>
            <a:pPr>
              <a:defRPr sz="1200"/>
            </a:pPr>
            <a:r>
              <a:rPr b="1"/>
              <a:t>PINK1—PINK1</a:t>
            </a:r>
            <a:r>
              <a:t> codes for a protein active in mitochondria. Mutations in this gene appear to increase susceptibility to cellular stress. </a:t>
            </a:r>
          </a:p>
          <a:p>
            <a:pPr>
              <a:defRPr sz="1200"/>
            </a:pPr>
            <a:r>
              <a:rPr b="1"/>
              <a:t>GBA </a:t>
            </a:r>
            <a:r>
              <a:t>(glucocerebrosidase-beta)—Mutations in GBA cause </a:t>
            </a:r>
            <a:r>
              <a:rPr i="1"/>
              <a:t>Gaucher disease</a:t>
            </a:r>
            <a:r>
              <a:t>, a type of </a:t>
            </a:r>
            <a:r>
              <a:rPr i="1"/>
              <a:t>lipid storage disorder</a:t>
            </a:r>
            <a:r>
              <a:t>.</a:t>
            </a:r>
          </a:p>
          <a:p>
            <a:pPr/>
          </a:p>
          <a:p>
            <a:pPr/>
          </a:p>
          <a:p>
            <a:pPr/>
            <a:r>
              <a:t>component of the retromer complex are associated with late-onset PD266,267, with D620N being the only mutation characterized to date268,269. Mutations in the PARK7 gene, which encodes DJ1, cause autosomal-recessive PD270. DJ1 is a multifunctional redox-sensitive protein that may mediate neuroprotection by dampening mitochondrial oxidative stress271 and regulating anti-apoptotic and anti-oxidative gene expression272,273.</a:t>
            </a:r>
          </a:p>
          <a:p>
            <a:pPr/>
          </a:p>
          <a:p>
            <a:pPr/>
            <a:r>
              <a:t>BST1, SYT11, TMEM175 and GRN</a:t>
            </a:r>
          </a:p>
          <a:p>
            <a:pPr/>
          </a:p>
          <a:p>
            <a:pPr/>
            <a:r>
              <a:t>Genome-wide association studies have linked several further candidate genes with PD risk, with several of these genes related to the immune system. The immune-associated gene BST1 has been proposed to play a role in neutrophil adhesion and migration and may cause selective vulnerability of dopaminergic neurons in PD274. Synaptotagmin 11, encoded by SYT11, localizes to the trans-Golgi network and recycling endosomes and is involved in cytokine secretion and phagocytosis in microglia275. TMEM175 encodes a lysosomal K+ channel that stabilizes lysosomal pH and regulates lysosome catalytic activity52,276. The GRN gene encodes progranulin (PGRN), the precursor to granulins, which possess cytokine-like activity and regulate cellular proliferation, growth and tumorigenicity.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Core NeuroBiology (what causes PD at the Neuronal Cellular/Circuit level) - 3…"/>
          <p:cNvSpPr txBox="1"/>
          <p:nvPr/>
        </p:nvSpPr>
        <p:spPr>
          <a:xfrm>
            <a:off x="138928" y="-59925"/>
            <a:ext cx="8866144" cy="20591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800" u="sng">
                <a:latin typeface="Comic Sans MS"/>
                <a:ea typeface="Comic Sans MS"/>
                <a:cs typeface="Comic Sans MS"/>
                <a:sym typeface="Comic Sans MS"/>
              </a:defRPr>
            </a:pPr>
            <a:r>
              <a:t>Core NeuroBiology (what causes PD at the Neuronal Cellular/Circuit level) - 3</a:t>
            </a:r>
          </a:p>
          <a:p>
            <a:pPr defTabSz="457200">
              <a:spcBef>
                <a:spcPts val="1200"/>
              </a:spcBef>
              <a:defRPr sz="1200">
                <a:latin typeface="Times Roman"/>
                <a:ea typeface="Times Roman"/>
                <a:cs typeface="Times Roman"/>
                <a:sym typeface="Times Roman"/>
              </a:defRPr>
            </a:pPr>
            <a:r>
              <a:rPr b="1" sz="1300"/>
              <a:t>E. </a:t>
            </a:r>
            <a:r>
              <a:rPr b="1" sz="1800" u="sng"/>
              <a:t>Network/circuit changes beyond dopamine.</a:t>
            </a:r>
            <a:br>
              <a:rPr sz="1800" u="sng"/>
            </a:br>
            <a:r>
              <a:rPr b="1" sz="1500"/>
              <a:t>Motor symptoms</a:t>
            </a:r>
            <a:r>
              <a:rPr sz="1500"/>
              <a:t> reflect both </a:t>
            </a:r>
            <a:r>
              <a:rPr b="1" sz="1500"/>
              <a:t>nigrostriatal</a:t>
            </a:r>
            <a:r>
              <a:rPr sz="1500"/>
              <a:t> dopamine loss and changes in </a:t>
            </a:r>
            <a:r>
              <a:rPr b="1" sz="1500"/>
              <a:t>cerebello‑thalamo‑cortical</a:t>
            </a:r>
            <a:r>
              <a:rPr sz="1500"/>
              <a:t> and </a:t>
            </a:r>
            <a:r>
              <a:rPr b="1" sz="1500"/>
              <a:t>cholinergic</a:t>
            </a:r>
            <a:r>
              <a:rPr sz="1500"/>
              <a:t> systems (the latter especially for </a:t>
            </a:r>
            <a:r>
              <a:rPr b="1" sz="1500"/>
              <a:t>gait/posture and cognition</a:t>
            </a:r>
            <a:r>
              <a:rPr sz="1500"/>
              <a:t>). </a:t>
            </a:r>
            <a:r>
              <a:rPr sz="1500" u="sng">
                <a:solidFill>
                  <a:srgbClr val="0000EE"/>
                </a:solidFill>
                <a:hlinkClick r:id="rId3" invalidUrl="" action="" tgtFrame="" tooltip="" history="1" highlightClick="0" endSnd="0"/>
              </a:rPr>
              <a:t>PMC</a:t>
            </a:r>
            <a:r>
              <a:rPr sz="1500" u="sng">
                <a:solidFill>
                  <a:srgbClr val="0000EE"/>
                </a:solidFill>
                <a:hlinkClick r:id="rId4" invalidUrl="" action="" tgtFrame="" tooltip="" history="1" highlightClick="0" endSnd="0"/>
              </a:rPr>
              <a:t>PubMed</a:t>
            </a:r>
            <a:endParaRPr sz="1500"/>
          </a:p>
          <a:p>
            <a:pPr defTabSz="457200">
              <a:spcBef>
                <a:spcPts val="1200"/>
              </a:spcBef>
              <a:defRPr sz="1200">
                <a:latin typeface="Times Roman"/>
                <a:ea typeface="Times Roman"/>
                <a:cs typeface="Times Roman"/>
                <a:sym typeface="Times Roman"/>
              </a:defRPr>
            </a:pPr>
            <a:endParaRPr sz="1300"/>
          </a:p>
        </p:txBody>
      </p:sp>
      <p:sp>
        <p:nvSpPr>
          <p:cNvPr id="235" name="Rectangle"/>
          <p:cNvSpPr/>
          <p:nvPr/>
        </p:nvSpPr>
        <p:spPr>
          <a:xfrm>
            <a:off x="127000" y="465567"/>
            <a:ext cx="8743355" cy="868463"/>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pic>
        <p:nvPicPr>
          <p:cNvPr id="236" name="Picture 2" descr="Picture 2"/>
          <p:cNvPicPr>
            <a:picLocks noChangeAspect="1"/>
          </p:cNvPicPr>
          <p:nvPr/>
        </p:nvPicPr>
        <p:blipFill>
          <a:blip r:embed="rId5">
            <a:extLst/>
          </a:blip>
          <a:stretch>
            <a:fillRect/>
          </a:stretch>
        </p:blipFill>
        <p:spPr>
          <a:xfrm>
            <a:off x="2523266" y="5165440"/>
            <a:ext cx="3450849" cy="1545381"/>
          </a:xfrm>
          <a:prstGeom prst="rect">
            <a:avLst/>
          </a:prstGeom>
          <a:ln w="12700">
            <a:miter lim="400000"/>
          </a:ln>
        </p:spPr>
      </p:pic>
      <p:pic>
        <p:nvPicPr>
          <p:cNvPr id="237" name="Screenshot 2025-08-21 at 1.33.47 PM.png" descr="Screenshot 2025-08-21 at 1.33.47 PM.png"/>
          <p:cNvPicPr>
            <a:picLocks noChangeAspect="1"/>
          </p:cNvPicPr>
          <p:nvPr/>
        </p:nvPicPr>
        <p:blipFill>
          <a:blip r:embed="rId6">
            <a:extLst/>
          </a:blip>
          <a:stretch>
            <a:fillRect/>
          </a:stretch>
        </p:blipFill>
        <p:spPr>
          <a:xfrm>
            <a:off x="6037390" y="1700412"/>
            <a:ext cx="3046067" cy="2827375"/>
          </a:xfrm>
          <a:prstGeom prst="rect">
            <a:avLst/>
          </a:prstGeom>
          <a:ln w="12700">
            <a:miter lim="400000"/>
          </a:ln>
        </p:spPr>
      </p:pic>
      <p:pic>
        <p:nvPicPr>
          <p:cNvPr id="238" name="Screenshot 2025-08-21 at 12.56.29 PM.png" descr="Screenshot 2025-08-21 at 12.56.29 PM.png"/>
          <p:cNvPicPr>
            <a:picLocks noChangeAspect="1"/>
          </p:cNvPicPr>
          <p:nvPr/>
        </p:nvPicPr>
        <p:blipFill>
          <a:blip r:embed="rId7">
            <a:extLst/>
          </a:blip>
          <a:stretch>
            <a:fillRect/>
          </a:stretch>
        </p:blipFill>
        <p:spPr>
          <a:xfrm>
            <a:off x="2011796" y="5325111"/>
            <a:ext cx="3551849" cy="2425497"/>
          </a:xfrm>
          <a:prstGeom prst="rect">
            <a:avLst/>
          </a:prstGeom>
          <a:ln w="12700">
            <a:miter lim="400000"/>
          </a:ln>
        </p:spPr>
      </p:pic>
      <p:pic>
        <p:nvPicPr>
          <p:cNvPr id="239" name="Screenshot 2025-08-21 at 12.56.21 PM.png" descr="Screenshot 2025-08-21 at 12.56.21 PM.png"/>
          <p:cNvPicPr>
            <a:picLocks noChangeAspect="1"/>
          </p:cNvPicPr>
          <p:nvPr/>
        </p:nvPicPr>
        <p:blipFill>
          <a:blip r:embed="rId8">
            <a:extLst/>
          </a:blip>
          <a:stretch>
            <a:fillRect/>
          </a:stretch>
        </p:blipFill>
        <p:spPr>
          <a:xfrm>
            <a:off x="305770" y="5165440"/>
            <a:ext cx="6476565" cy="5143501"/>
          </a:xfrm>
          <a:prstGeom prst="rect">
            <a:avLst/>
          </a:prstGeom>
          <a:ln w="12700">
            <a:miter lim="400000"/>
          </a:ln>
        </p:spPr>
      </p:pic>
      <p:pic>
        <p:nvPicPr>
          <p:cNvPr id="240" name="Human_motor_cortex.jpg" descr="Human_motor_cortex.jpg"/>
          <p:cNvPicPr>
            <a:picLocks noChangeAspect="1"/>
          </p:cNvPicPr>
          <p:nvPr/>
        </p:nvPicPr>
        <p:blipFill>
          <a:blip r:embed="rId9">
            <a:extLst/>
          </a:blip>
          <a:stretch>
            <a:fillRect/>
          </a:stretch>
        </p:blipFill>
        <p:spPr>
          <a:xfrm>
            <a:off x="182559" y="1596714"/>
            <a:ext cx="3307355" cy="3034771"/>
          </a:xfrm>
          <a:prstGeom prst="rect">
            <a:avLst/>
          </a:prstGeom>
          <a:ln w="12700">
            <a:miter lim="400000"/>
          </a:ln>
        </p:spPr>
      </p:pic>
      <p:pic>
        <p:nvPicPr>
          <p:cNvPr id="241" name="Figure_35_03_04.jpg" descr="Figure_35_03_04.jpg"/>
          <p:cNvPicPr>
            <a:picLocks noChangeAspect="1"/>
          </p:cNvPicPr>
          <p:nvPr/>
        </p:nvPicPr>
        <p:blipFill>
          <a:blip r:embed="rId10">
            <a:extLst/>
          </a:blip>
          <a:stretch>
            <a:fillRect/>
          </a:stretch>
        </p:blipFill>
        <p:spPr>
          <a:xfrm>
            <a:off x="3450591" y="2310897"/>
            <a:ext cx="2854575" cy="254286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 Nigrostriatal dopamine deficit → Bradykinesia/Rigidity/Tremor…"/>
          <p:cNvSpPr txBox="1"/>
          <p:nvPr/>
        </p:nvSpPr>
        <p:spPr>
          <a:xfrm>
            <a:off x="-4892" y="689113"/>
            <a:ext cx="9153784" cy="41052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spcBef>
                <a:spcPts val="1400"/>
              </a:spcBef>
              <a:defRPr b="1" sz="1800">
                <a:latin typeface="Times Roman"/>
                <a:ea typeface="Times Roman"/>
                <a:cs typeface="Times Roman"/>
                <a:sym typeface="Times Roman"/>
              </a:defRPr>
            </a:pPr>
            <a:r>
              <a:t>A. </a:t>
            </a:r>
            <a:r>
              <a:rPr u="sng"/>
              <a:t>Nigrostriatal dopamine deficit → Bradykinesia/Rigidity/Tremor</a:t>
            </a:r>
            <a:endParaRPr u="sng"/>
          </a:p>
          <a:p>
            <a:pPr marL="536575" indent="-396875" defTabSz="457200">
              <a:spcBef>
                <a:spcPts val="1200"/>
              </a:spcBef>
              <a:buSzPct val="100000"/>
              <a:buFont typeface="Times Roman"/>
              <a:buChar char="•"/>
              <a:defRPr sz="1200">
                <a:latin typeface="Times Roman"/>
                <a:ea typeface="Times Roman"/>
                <a:cs typeface="Times Roman"/>
                <a:sym typeface="Times Roman"/>
              </a:defRPr>
            </a:pPr>
            <a:r>
              <a:rPr b="1" i="1" sz="1500" u="sng"/>
              <a:t>First‑line dopaminergic options (early PD, motor symptoms):</a:t>
            </a:r>
            <a:br>
              <a:rPr b="1" i="1" sz="1500" u="sng"/>
            </a:br>
            <a:r>
              <a:rPr b="1" sz="1500"/>
              <a:t>. Levodopa/carbidopa</a:t>
            </a:r>
            <a:r>
              <a:rPr sz="1500"/>
              <a:t> (immediate or extended‑release), </a:t>
            </a:r>
            <a:r>
              <a:rPr b="1" sz="1500"/>
              <a:t>dopamine agonists</a:t>
            </a:r>
            <a:r>
              <a:rPr sz="1500"/>
              <a:t>, </a:t>
            </a:r>
            <a:r>
              <a:rPr b="1" sz="1500"/>
              <a:t>MAO‑B inhibitors</a:t>
            </a:r>
            <a:r>
              <a:rPr sz="1500"/>
              <a:t> (rasagiline, selegiline; </a:t>
            </a:r>
            <a:r>
              <a:rPr b="1" sz="1500"/>
              <a:t>safinamide</a:t>
            </a:r>
            <a:r>
              <a:rPr sz="1500"/>
              <a:t> if already on levodopa and having OFF time).</a:t>
            </a:r>
            <a:br>
              <a:rPr sz="1500"/>
            </a:br>
            <a:r>
              <a:rPr sz="1500"/>
              <a:t>• </a:t>
            </a:r>
            <a:r>
              <a:rPr b="1" sz="1500"/>
              <a:t>Rytary®</a:t>
            </a:r>
            <a:r>
              <a:rPr sz="1500"/>
              <a:t> (extended‑release levodopa/carbidopa) — FDA‑approved to smooth motor control. </a:t>
            </a:r>
            <a:br>
              <a:rPr sz="1500"/>
            </a:br>
            <a:r>
              <a:rPr sz="1500"/>
              <a:t>• </a:t>
            </a:r>
            <a:r>
              <a:rPr b="1" sz="1500"/>
              <a:t>Safinamide (Xadago®)</a:t>
            </a:r>
            <a:r>
              <a:rPr sz="1500"/>
              <a:t> — add‑on to levodopa to increase “ON” time; </a:t>
            </a:r>
          </a:p>
          <a:p>
            <a:pPr marL="536575" indent="-396875" defTabSz="457200">
              <a:spcBef>
                <a:spcPts val="1200"/>
              </a:spcBef>
              <a:buSzPct val="100000"/>
              <a:buFont typeface="Times Roman"/>
              <a:buChar char="•"/>
              <a:defRPr sz="1200">
                <a:latin typeface="Times Roman"/>
                <a:ea typeface="Times Roman"/>
                <a:cs typeface="Times Roman"/>
                <a:sym typeface="Times Roman"/>
              </a:defRPr>
            </a:pPr>
            <a:r>
              <a:rPr b="1" i="1" sz="1500" u="sng"/>
              <a:t>Continuous dopaminergic delivery (advanced PD):</a:t>
            </a:r>
            <a:br>
              <a:rPr b="1" i="1" sz="1400" u="sng"/>
            </a:br>
            <a:r>
              <a:rPr b="1" sz="1500"/>
              <a:t>Enteral carbidopa/levodopa gel</a:t>
            </a:r>
            <a:r>
              <a:rPr sz="1500"/>
              <a:t> (</a:t>
            </a:r>
            <a:r>
              <a:rPr b="1" sz="1500"/>
              <a:t>Duopa®</a:t>
            </a:r>
            <a:r>
              <a:rPr sz="1500"/>
              <a:t>) via PEG‑J tube; </a:t>
            </a:r>
            <a:r>
              <a:rPr b="1" sz="1500"/>
              <a:t>continuous subcutaneous levodopa/carbidopa</a:t>
            </a:r>
            <a:r>
              <a:rPr sz="1500"/>
              <a:t> (</a:t>
            </a:r>
            <a:r>
              <a:rPr b="1" sz="1500"/>
              <a:t>Vyalev™</a:t>
            </a:r>
            <a:r>
              <a:rPr sz="1500"/>
              <a:t>, 2024); </a:t>
            </a:r>
            <a:r>
              <a:rPr b="1" sz="1500"/>
              <a:t>continuous apomorphine infusion</a:t>
            </a:r>
            <a:r>
              <a:rPr sz="1500"/>
              <a:t> (</a:t>
            </a:r>
            <a:r>
              <a:rPr b="1" sz="1500"/>
              <a:t>Onapgo™</a:t>
            </a:r>
            <a:r>
              <a:rPr sz="1500"/>
              <a:t>, 2025).</a:t>
            </a:r>
            <a:r>
              <a:t> </a:t>
            </a:r>
          </a:p>
          <a:p>
            <a:pPr marL="457200" indent="-317500" defTabSz="457200">
              <a:spcBef>
                <a:spcPts val="1200"/>
              </a:spcBef>
              <a:buSzPct val="100000"/>
              <a:buFont typeface="Times Roman"/>
              <a:buChar char="•"/>
              <a:defRPr sz="1500">
                <a:latin typeface="Times Roman"/>
                <a:ea typeface="Times Roman"/>
                <a:cs typeface="Times Roman"/>
                <a:sym typeface="Times Roman"/>
              </a:defRPr>
            </a:pPr>
            <a:r>
              <a:rPr b="1" i="1" u="sng"/>
              <a:t>Circuit‑targeting procedures:</a:t>
            </a:r>
          </a:p>
          <a:p>
            <a:pPr lvl="2" indent="457200" defTabSz="457200">
              <a:spcBef>
                <a:spcPts val="1200"/>
              </a:spcBef>
              <a:defRPr sz="1200">
                <a:latin typeface="Times Roman"/>
                <a:ea typeface="Times Roman"/>
                <a:cs typeface="Times Roman"/>
                <a:sym typeface="Times Roman"/>
              </a:defRPr>
            </a:pPr>
            <a:r>
              <a:rPr b="1"/>
              <a:t>Deep Brain Stimulation (DBS)</a:t>
            </a:r>
            <a:r>
              <a:t> of STN/GPi for motor fluctuations/tremor (established standard). </a:t>
            </a:r>
          </a:p>
          <a:p>
            <a:pPr lvl="2" indent="457200" defTabSz="457200">
              <a:spcBef>
                <a:spcPts val="1200"/>
              </a:spcBef>
              <a:defRPr sz="1200">
                <a:latin typeface="Times Roman"/>
                <a:ea typeface="Times Roman"/>
                <a:cs typeface="Times Roman"/>
                <a:sym typeface="Times Roman"/>
              </a:defRPr>
            </a:pPr>
            <a:r>
              <a:rPr b="1"/>
              <a:t>MR‑guided Focused Ultrasound (FUS)</a:t>
            </a:r>
            <a:r>
              <a:t> for ablation—initially unilateral, </a:t>
            </a:r>
            <a:r>
              <a:rPr b="1"/>
              <a:t>bilateral staged FUS</a:t>
            </a:r>
            <a:r>
              <a:t> gained FDA clearance in </a:t>
            </a:r>
            <a:r>
              <a:rPr b="1"/>
              <a:t>July 2025</a:t>
            </a:r>
            <a:r>
              <a:t> (select centers; staged months apart) and can reduce tremor/dyskinesia in advanced PD. </a:t>
            </a:r>
          </a:p>
        </p:txBody>
      </p:sp>
      <p:sp>
        <p:nvSpPr>
          <p:cNvPr id="246" name="Typical Interventions  to Neuro‑Biological Manifestations - 1"/>
          <p:cNvSpPr txBox="1"/>
          <p:nvPr/>
        </p:nvSpPr>
        <p:spPr>
          <a:xfrm>
            <a:off x="102406" y="-82561"/>
            <a:ext cx="8516018" cy="89074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1400"/>
              </a:spcBef>
              <a:defRPr b="1" sz="2200" u="sng">
                <a:latin typeface="Comic Sans MS"/>
                <a:ea typeface="Comic Sans MS"/>
                <a:cs typeface="Comic Sans MS"/>
                <a:sym typeface="Comic Sans MS"/>
              </a:defRPr>
            </a:lvl1pPr>
          </a:lstStyle>
          <a:p>
            <a:pPr/>
            <a:r>
              <a:t>Typical Interventions  to Neuro‑Biological Manifestations - 1</a:t>
            </a:r>
          </a:p>
        </p:txBody>
      </p:sp>
      <p:sp>
        <p:nvSpPr>
          <p:cNvPr id="247" name="Rectangle"/>
          <p:cNvSpPr/>
          <p:nvPr/>
        </p:nvSpPr>
        <p:spPr>
          <a:xfrm>
            <a:off x="21166" y="620930"/>
            <a:ext cx="9101668" cy="4079824"/>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ypical Interventions  to Neuro‑Biological Manifestations - 2"/>
          <p:cNvSpPr txBox="1"/>
          <p:nvPr/>
        </p:nvSpPr>
        <p:spPr>
          <a:xfrm>
            <a:off x="-3777" y="-40271"/>
            <a:ext cx="8516018" cy="8907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1400"/>
              </a:spcBef>
              <a:defRPr b="1" sz="2200" u="sng">
                <a:latin typeface="Comic Sans MS"/>
                <a:ea typeface="Comic Sans MS"/>
                <a:cs typeface="Comic Sans MS"/>
                <a:sym typeface="Comic Sans MS"/>
              </a:defRPr>
            </a:lvl1pPr>
          </a:lstStyle>
          <a:p>
            <a:pPr/>
            <a:r>
              <a:t>Typical Interventions  to Neuro‑Biological Manifestations - 2</a:t>
            </a:r>
          </a:p>
        </p:txBody>
      </p:sp>
      <p:sp>
        <p:nvSpPr>
          <p:cNvPr id="250" name="B. Tremor circuits (cerebello‑thalamo‑cortical) → medication‑refractory tremor…"/>
          <p:cNvSpPr txBox="1"/>
          <p:nvPr/>
        </p:nvSpPr>
        <p:spPr>
          <a:xfrm>
            <a:off x="254378" y="662378"/>
            <a:ext cx="8608150" cy="4255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800">
                <a:latin typeface="Times Roman"/>
                <a:ea typeface="Times Roman"/>
                <a:cs typeface="Times Roman"/>
                <a:sym typeface="Times Roman"/>
              </a:defRPr>
            </a:pPr>
            <a:r>
              <a:t>B. </a:t>
            </a:r>
            <a:r>
              <a:rPr i="1" u="sng"/>
              <a:t>Tremor circuits (cerebello‑thalamo‑cortical) → medication‑refractory tremor</a:t>
            </a:r>
            <a:endParaRPr i="1" u="sng"/>
          </a:p>
          <a:p>
            <a:pPr marL="457200" indent="-317500" defTabSz="457200">
              <a:buSzPct val="100000"/>
              <a:buFont typeface="Times Roman"/>
              <a:buChar char="•"/>
              <a:defRPr sz="1500">
                <a:latin typeface="Times Roman"/>
                <a:ea typeface="Times Roman"/>
                <a:cs typeface="Times Roman"/>
                <a:sym typeface="Times Roman"/>
              </a:defRPr>
            </a:pPr>
            <a:r>
              <a:rPr b="1"/>
              <a:t>Try:</a:t>
            </a:r>
            <a:r>
              <a:t> optimization of </a:t>
            </a:r>
            <a:r>
              <a:rPr b="1"/>
              <a:t>levodopa</a:t>
            </a:r>
            <a:r>
              <a:t>; limited role for </a:t>
            </a:r>
            <a:r>
              <a:rPr b="1"/>
              <a:t>anticholinergics</a:t>
            </a:r>
            <a:r>
              <a:t> in younger patients due to cognitive side effects.</a:t>
            </a:r>
          </a:p>
          <a:p>
            <a:pPr marL="457200" indent="-317500" defTabSz="457200">
              <a:buSzPct val="100000"/>
              <a:buFont typeface="Times Roman"/>
              <a:buChar char="•"/>
              <a:defRPr sz="1500">
                <a:latin typeface="Times Roman"/>
                <a:ea typeface="Times Roman"/>
                <a:cs typeface="Times Roman"/>
                <a:sym typeface="Times Roman"/>
              </a:defRPr>
            </a:pPr>
            <a:r>
              <a:rPr b="1"/>
              <a:t>Escalate:</a:t>
            </a:r>
            <a:r>
              <a:t> </a:t>
            </a:r>
            <a:r>
              <a:rPr b="1"/>
              <a:t>DBS</a:t>
            </a:r>
            <a:r>
              <a:t> (VIM thalamus or STN)</a:t>
            </a:r>
          </a:p>
          <a:p>
            <a:pPr defTabSz="457200">
              <a:defRPr sz="1500">
                <a:latin typeface="Times Roman"/>
                <a:ea typeface="Times Roman"/>
                <a:cs typeface="Times Roman"/>
                <a:sym typeface="Times Roman"/>
              </a:defRPr>
            </a:pPr>
          </a:p>
          <a:p>
            <a:pPr defTabSz="457200">
              <a:spcBef>
                <a:spcPts val="1400"/>
              </a:spcBef>
              <a:defRPr b="1" sz="1500">
                <a:latin typeface="Times Roman"/>
                <a:ea typeface="Times Roman"/>
                <a:cs typeface="Times Roman"/>
                <a:sym typeface="Times Roman"/>
              </a:defRPr>
            </a:pPr>
            <a:r>
              <a:t>C. </a:t>
            </a:r>
            <a:r>
              <a:rPr i="1" sz="1800" u="sng"/>
              <a:t>Dyskinesia (glutamatergic overactivity + pulsatile dopamine)</a:t>
            </a:r>
            <a:endParaRPr i="1" sz="1800" u="sng"/>
          </a:p>
          <a:p>
            <a:pPr marL="457200" indent="-317500" defTabSz="457200">
              <a:buSzPct val="100000"/>
              <a:buFont typeface="Times Roman"/>
              <a:buChar char="•"/>
              <a:defRPr sz="1500">
                <a:latin typeface="Times Roman"/>
                <a:ea typeface="Times Roman"/>
                <a:cs typeface="Times Roman"/>
                <a:sym typeface="Times Roman"/>
              </a:defRPr>
            </a:pPr>
            <a:r>
              <a:rPr b="1"/>
              <a:t>Amantadine</a:t>
            </a:r>
            <a:r>
              <a:t> (especially </a:t>
            </a:r>
            <a:r>
              <a:rPr b="1"/>
              <a:t>extended‑release Gocovri®</a:t>
            </a:r>
            <a:r>
              <a:t>) reduces levodopa‑induced dyskinesia.                                             </a:t>
            </a:r>
            <a:r>
              <a:rPr i="1"/>
              <a:t>Dose cautiously for hallucinations, insomnia, livedo reticularis</a:t>
            </a:r>
            <a:r>
              <a:t>. </a:t>
            </a:r>
          </a:p>
          <a:p>
            <a:pPr marL="457200" indent="-317500" defTabSz="457200">
              <a:buSzPct val="100000"/>
              <a:buFont typeface="Times Roman"/>
              <a:buChar char="•"/>
              <a:defRPr sz="1500">
                <a:latin typeface="Times Roman"/>
                <a:ea typeface="Times Roman"/>
                <a:cs typeface="Times Roman"/>
                <a:sym typeface="Times Roman"/>
              </a:defRPr>
            </a:pPr>
            <a:r>
              <a:rPr b="1"/>
              <a:t>Adjust dopaminergics</a:t>
            </a:r>
            <a:r>
              <a:t> (fractionate levodopa, lower agonists)</a:t>
            </a:r>
          </a:p>
          <a:p>
            <a:pPr defTabSz="457200">
              <a:defRPr sz="1500">
                <a:latin typeface="Times Roman"/>
                <a:ea typeface="Times Roman"/>
                <a:cs typeface="Times Roman"/>
                <a:sym typeface="Times Roman"/>
              </a:defRPr>
            </a:pPr>
          </a:p>
          <a:p>
            <a:pPr defTabSz="457200">
              <a:spcBef>
                <a:spcPts val="1400"/>
              </a:spcBef>
              <a:defRPr b="1" sz="1500">
                <a:latin typeface="Times Roman"/>
                <a:ea typeface="Times Roman"/>
                <a:cs typeface="Times Roman"/>
                <a:sym typeface="Times Roman"/>
              </a:defRPr>
            </a:pPr>
            <a:r>
              <a:t>D. </a:t>
            </a:r>
            <a:r>
              <a:rPr i="1" sz="1800" u="sng"/>
              <a:t>Gait/postural instability, falls (cholinergic &amp; diffuse network involvement)</a:t>
            </a:r>
            <a:endParaRPr i="1" sz="1800" u="sng"/>
          </a:p>
          <a:p>
            <a:pPr marL="457200" indent="-317500" defTabSz="457200">
              <a:buSzPct val="100000"/>
              <a:buFont typeface="Times Roman"/>
              <a:buChar char="•"/>
              <a:defRPr sz="1500">
                <a:latin typeface="Times Roman"/>
                <a:ea typeface="Times Roman"/>
                <a:cs typeface="Times Roman"/>
                <a:sym typeface="Times Roman"/>
              </a:defRPr>
            </a:pPr>
            <a:r>
              <a:rPr b="1"/>
              <a:t>Rehab/exercise is foundational</a:t>
            </a:r>
            <a:r>
              <a:t> (gait/balance training, amplitude‑based therapy, Tai Chi); high‑quality reviews and Cochrane note clinically meaningful benefits in motor function and balance. </a:t>
            </a:r>
          </a:p>
          <a:p>
            <a:pPr marL="457200" indent="-317500" defTabSz="457200">
              <a:buSzPct val="100000"/>
              <a:buFont typeface="Times Roman"/>
              <a:buChar char="•"/>
              <a:defRPr sz="1500">
                <a:latin typeface="Times Roman"/>
                <a:ea typeface="Times Roman"/>
                <a:cs typeface="Times Roman"/>
                <a:sym typeface="Times Roman"/>
              </a:defRPr>
            </a:pPr>
            <a:r>
              <a:rPr b="1"/>
              <a:t>Medications</a:t>
            </a:r>
            <a:r>
              <a:t> offer limited benefit; </a:t>
            </a:r>
            <a:r>
              <a:rPr b="1"/>
              <a:t>DBS</a:t>
            </a:r>
            <a:r>
              <a:t> helps freezing less reliably;</a:t>
            </a:r>
          </a:p>
        </p:txBody>
      </p:sp>
      <p:sp>
        <p:nvSpPr>
          <p:cNvPr id="251" name="Rectangle"/>
          <p:cNvSpPr/>
          <p:nvPr/>
        </p:nvSpPr>
        <p:spPr>
          <a:xfrm>
            <a:off x="-21167" y="640163"/>
            <a:ext cx="9159241" cy="4299673"/>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ypical Interventions to Neuro‑Biological Manifestations - 3"/>
          <p:cNvSpPr txBox="1"/>
          <p:nvPr/>
        </p:nvSpPr>
        <p:spPr>
          <a:xfrm>
            <a:off x="-3777" y="-40271"/>
            <a:ext cx="8394872" cy="8907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1400"/>
              </a:spcBef>
              <a:defRPr b="1" sz="2200" u="sng">
                <a:latin typeface="Comic Sans MS"/>
                <a:ea typeface="Comic Sans MS"/>
                <a:cs typeface="Comic Sans MS"/>
                <a:sym typeface="Comic Sans MS"/>
              </a:defRPr>
            </a:lvl1pPr>
          </a:lstStyle>
          <a:p>
            <a:pPr/>
            <a:r>
              <a:t>Typical Interventions to Neuro‑Biological Manifestations - 3</a:t>
            </a:r>
          </a:p>
        </p:txBody>
      </p:sp>
      <p:sp>
        <p:nvSpPr>
          <p:cNvPr id="256" name="E. Cognition &amp; hallucinations/psychosis (cholinergic + network)…"/>
          <p:cNvSpPr txBox="1"/>
          <p:nvPr/>
        </p:nvSpPr>
        <p:spPr>
          <a:xfrm>
            <a:off x="149422" y="677361"/>
            <a:ext cx="8630124" cy="37752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800">
                <a:latin typeface="Times Roman"/>
                <a:ea typeface="Times Roman"/>
                <a:cs typeface="Times Roman"/>
                <a:sym typeface="Times Roman"/>
              </a:defRPr>
            </a:pPr>
            <a:r>
              <a:t>E. </a:t>
            </a:r>
            <a:r>
              <a:rPr u="sng"/>
              <a:t>Cognition &amp; hallucinations/psychosis (cholinergic + network)</a:t>
            </a:r>
            <a:endParaRPr u="sng"/>
          </a:p>
          <a:p>
            <a:pPr marL="457200" indent="-317500" defTabSz="457200">
              <a:buSzPct val="100000"/>
              <a:buFont typeface="Times Roman"/>
              <a:buChar char="•"/>
              <a:defRPr sz="1500">
                <a:latin typeface="Times Roman"/>
                <a:ea typeface="Times Roman"/>
                <a:cs typeface="Times Roman"/>
                <a:sym typeface="Times Roman"/>
              </a:defRPr>
            </a:pPr>
            <a:r>
              <a:rPr b="1"/>
              <a:t>Parkinson’s disease dementia:</a:t>
            </a:r>
            <a:r>
              <a:t> </a:t>
            </a:r>
            <a:r>
              <a:rPr b="1"/>
              <a:t>Rivastigmine</a:t>
            </a:r>
            <a:r>
              <a:t> (capsule or patch) is FDA‑approved and improves cognition/behavior modestly. </a:t>
            </a:r>
          </a:p>
          <a:p>
            <a:pPr marL="457200" indent="-317500" defTabSz="457200">
              <a:buSzPct val="100000"/>
              <a:buFont typeface="Times Roman"/>
              <a:buChar char="•"/>
              <a:defRPr sz="1500">
                <a:latin typeface="Times Roman"/>
                <a:ea typeface="Times Roman"/>
                <a:cs typeface="Times Roman"/>
                <a:sym typeface="Times Roman"/>
              </a:defRPr>
            </a:pPr>
            <a:r>
              <a:rPr b="1"/>
              <a:t>Psychosis:</a:t>
            </a:r>
            <a:r>
              <a:t> </a:t>
            </a:r>
            <a:r>
              <a:rPr b="1"/>
              <a:t>Pimavanserin (Nuplazid®)</a:t>
            </a:r>
            <a:r>
              <a:t> is FDA‑approved for PD psychosis with minimal motor worsening; quetiapine/clozapine remain off‑label options when needed. </a:t>
            </a:r>
          </a:p>
          <a:p>
            <a:pPr defTabSz="457200">
              <a:spcBef>
                <a:spcPts val="1400"/>
              </a:spcBef>
              <a:defRPr b="1" sz="1800">
                <a:latin typeface="Times Roman"/>
                <a:ea typeface="Times Roman"/>
                <a:cs typeface="Times Roman"/>
                <a:sym typeface="Times Roman"/>
              </a:defRPr>
            </a:pPr>
            <a:r>
              <a:t>F. </a:t>
            </a:r>
            <a:r>
              <a:rPr u="sng"/>
              <a:t>Autonomic failure (noradrenergic and peripheral autonomic circuits)</a:t>
            </a:r>
            <a:endParaRPr u="sng"/>
          </a:p>
          <a:p>
            <a:pPr marL="457200" indent="-317500" defTabSz="457200">
              <a:buSzPct val="100000"/>
              <a:buFont typeface="Times Roman"/>
              <a:buChar char="•"/>
              <a:defRPr sz="1500">
                <a:latin typeface="Times Roman"/>
                <a:ea typeface="Times Roman"/>
                <a:cs typeface="Times Roman"/>
                <a:sym typeface="Times Roman"/>
              </a:defRPr>
            </a:pPr>
            <a:r>
              <a:rPr b="1"/>
              <a:t>Orthostatic hypotension:</a:t>
            </a:r>
            <a:r>
              <a:t> fluids/salt/compression first; medications include </a:t>
            </a:r>
            <a:r>
              <a:rPr b="1"/>
              <a:t>droxidopa (Northera®)</a:t>
            </a:r>
            <a:r>
              <a:t> and </a:t>
            </a:r>
            <a:r>
              <a:rPr b="1"/>
              <a:t>midodrine</a:t>
            </a:r>
            <a:r>
              <a:t>; monitor for supine hypertension. </a:t>
            </a:r>
          </a:p>
          <a:p>
            <a:pPr marL="457200" indent="-317500" defTabSz="457200">
              <a:buSzPct val="100000"/>
              <a:buFont typeface="Times Roman"/>
              <a:buChar char="•"/>
              <a:defRPr sz="1500">
                <a:latin typeface="Times Roman"/>
                <a:ea typeface="Times Roman"/>
                <a:cs typeface="Times Roman"/>
                <a:sym typeface="Times Roman"/>
              </a:defRPr>
            </a:pPr>
            <a:r>
              <a:rPr b="1"/>
              <a:t>Sialorrhea:</a:t>
            </a:r>
            <a:r>
              <a:t> </a:t>
            </a:r>
            <a:r>
              <a:rPr b="1"/>
              <a:t>botulinum toxin</a:t>
            </a:r>
            <a:r>
              <a:t> injections into salivary glands have the best evidence for efficacy. </a:t>
            </a:r>
          </a:p>
          <a:p>
            <a:pPr marL="457200" indent="-317500" defTabSz="457200">
              <a:buSzPct val="100000"/>
              <a:buFont typeface="Times Roman"/>
              <a:buChar char="•"/>
              <a:defRPr sz="1500">
                <a:latin typeface="Times Roman"/>
                <a:ea typeface="Times Roman"/>
                <a:cs typeface="Times Roman"/>
                <a:sym typeface="Times Roman"/>
              </a:defRPr>
            </a:pPr>
            <a:r>
              <a:rPr b="1"/>
              <a:t>Constipation:</a:t>
            </a:r>
            <a:r>
              <a:t> start with fiber/fluids; </a:t>
            </a:r>
            <a:r>
              <a:rPr b="1"/>
              <a:t>polyethylene glycol</a:t>
            </a:r>
            <a:r>
              <a:t> (PEG) is a recommended first‑line osmotic laxative; other options per GI guideline</a:t>
            </a:r>
          </a:p>
          <a:p>
            <a:pPr marL="457200" indent="-317500" defTabSz="457200">
              <a:buSzPct val="100000"/>
              <a:buFont typeface="Times Roman"/>
              <a:buChar char="•"/>
              <a:defRPr sz="1500">
                <a:latin typeface="Times Roman"/>
                <a:ea typeface="Times Roman"/>
                <a:cs typeface="Times Roman"/>
                <a:sym typeface="Times Roman"/>
              </a:defRPr>
            </a:pPr>
            <a:r>
              <a:rPr b="1"/>
              <a:t>Urinary urgency/overactive bladder:</a:t>
            </a:r>
            <a:r>
              <a:t> </a:t>
            </a:r>
            <a:r>
              <a:rPr b="1"/>
              <a:t>mirabegron</a:t>
            </a:r>
            <a:r>
              <a:t> or antimuscarinics (balance cognitive side effects; mirabegron often favored for cognition). </a:t>
            </a:r>
          </a:p>
        </p:txBody>
      </p:sp>
      <p:sp>
        <p:nvSpPr>
          <p:cNvPr id="257" name="Rectangle"/>
          <p:cNvSpPr/>
          <p:nvPr/>
        </p:nvSpPr>
        <p:spPr>
          <a:xfrm>
            <a:off x="-7621" y="704429"/>
            <a:ext cx="9159242" cy="3749835"/>
          </a:xfrm>
          <a:prstGeom prst="rect">
            <a:avLst/>
          </a:prstGeom>
          <a:ln w="25400">
            <a:solidFill>
              <a:srgbClr val="EC6A0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